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5"/>
  </p:sldMasterIdLst>
  <p:notesMasterIdLst>
    <p:notesMasterId r:id="rId25"/>
  </p:notesMasterIdLst>
  <p:sldIdLst>
    <p:sldId id="2144446252" r:id="rId6"/>
    <p:sldId id="2144446238" r:id="rId7"/>
    <p:sldId id="2146846826" r:id="rId8"/>
    <p:sldId id="2146846847" r:id="rId9"/>
    <p:sldId id="2146846849" r:id="rId10"/>
    <p:sldId id="2146846829" r:id="rId11"/>
    <p:sldId id="2146846845" r:id="rId12"/>
    <p:sldId id="2146846830" r:id="rId13"/>
    <p:sldId id="2146846832" r:id="rId14"/>
    <p:sldId id="2146846834" r:id="rId15"/>
    <p:sldId id="2146846837" r:id="rId16"/>
    <p:sldId id="2146846838" r:id="rId17"/>
    <p:sldId id="2146846807" r:id="rId18"/>
    <p:sldId id="2146846848" r:id="rId19"/>
    <p:sldId id="2146846840" r:id="rId20"/>
    <p:sldId id="2146846842" r:id="rId21"/>
    <p:sldId id="2146846843" r:id="rId22"/>
    <p:sldId id="2146846844" r:id="rId23"/>
    <p:sldId id="21468468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F0893-3D01-E776-1455-6D042A6CDCA5}" name="Carole Carmody" initials="CC" userId="S::Carole.Carmody@ipsos.com::a38c21eb-5db6-43fa-8a73-78eeb65201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76A"/>
    <a:srgbClr val="F05662"/>
    <a:srgbClr val="D1D1FF"/>
    <a:srgbClr val="F3F3FD"/>
    <a:srgbClr val="DCEFF8"/>
    <a:srgbClr val="FFDA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A8417B-BA57-4EB5-903C-708123214A26}" v="5" dt="2024-04-15T23:39:39.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59" d="100"/>
          <a:sy n="59" d="100"/>
        </p:scale>
        <p:origin x="9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M" userId="8f7ef697-4d70-45e6-962d-c13a6c74eda2" providerId="ADAL" clId="{E2A8417B-BA57-4EB5-903C-708123214A26}"/>
    <pc:docChg chg="custSel modSld">
      <pc:chgData name="DanielM" userId="8f7ef697-4d70-45e6-962d-c13a6c74eda2" providerId="ADAL" clId="{E2A8417B-BA57-4EB5-903C-708123214A26}" dt="2024-04-15T23:39:45.489" v="0" actId="27636"/>
      <pc:docMkLst>
        <pc:docMk/>
      </pc:docMkLst>
      <pc:sldChg chg="modSp mod">
        <pc:chgData name="DanielM" userId="8f7ef697-4d70-45e6-962d-c13a6c74eda2" providerId="ADAL" clId="{E2A8417B-BA57-4EB5-903C-708123214A26}" dt="2024-04-15T23:39:45.489" v="0" actId="27636"/>
        <pc:sldMkLst>
          <pc:docMk/>
          <pc:sldMk cId="4293130936" sldId="2144446238"/>
        </pc:sldMkLst>
        <pc:spChg chg="mod">
          <ac:chgData name="DanielM" userId="8f7ef697-4d70-45e6-962d-c13a6c74eda2" providerId="ADAL" clId="{E2A8417B-BA57-4EB5-903C-708123214A26}" dt="2024-04-15T23:39:45.489" v="0" actId="27636"/>
          <ac:spMkLst>
            <pc:docMk/>
            <pc:sldMk cId="4293130936" sldId="2144446238"/>
            <ac:spMk id="7" creationId="{C883EB40-27CB-8961-C5E7-747159ED616B}"/>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87192900896665"/>
          <c:y val="7.4231801601819247E-2"/>
          <c:w val="0.47048413175235115"/>
          <c:h val="0.89011719623045205"/>
        </c:manualLayout>
      </c:layout>
      <c:barChart>
        <c:barDir val="bar"/>
        <c:grouping val="clustered"/>
        <c:varyColors val="0"/>
        <c:ser>
          <c:idx val="0"/>
          <c:order val="0"/>
          <c:tx>
            <c:strRef>
              <c:f>Sheet1!$B$1</c:f>
              <c:strCache>
                <c:ptCount val="1"/>
                <c:pt idx="0">
                  <c:v>Total</c:v>
                </c:pt>
              </c:strCache>
            </c:strRef>
          </c:tx>
          <c:spPr>
            <a:solidFill>
              <a:schemeClr val="tx2"/>
            </a:solidFill>
            <a:ln>
              <a:solidFill>
                <a:schemeClr val="bg1"/>
              </a:solidFill>
            </a:ln>
          </c:spPr>
          <c:invertIfNegative val="0"/>
          <c:dPt>
            <c:idx val="15"/>
            <c:invertIfNegative val="0"/>
            <c:bubble3D val="0"/>
            <c:extLst>
              <c:ext xmlns:c16="http://schemas.microsoft.com/office/drawing/2014/chart" uri="{C3380CC4-5D6E-409C-BE32-E72D297353CC}">
                <c16:uniqueId val="{00000000-24F1-4C1A-A6F3-521B87FF3C03}"/>
              </c:ext>
            </c:extLst>
          </c:dPt>
          <c:dLbls>
            <c:spPr>
              <a:noFill/>
              <a:ln>
                <a:noFill/>
              </a:ln>
              <a:effectLst/>
            </c:spPr>
            <c:txPr>
              <a:bodyPr/>
              <a:lstStyle/>
              <a:p>
                <a:pPr>
                  <a:defRPr sz="900" b="1">
                    <a:solidFill>
                      <a:schemeClr val="tx1"/>
                    </a:solidFill>
                    <a:latin typeface="Poppins" panose="00000500000000000000" pitchFamily="2" charset="0"/>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Sheet1!$A$2:$A$21</c:f>
              <c:strCache>
                <c:ptCount val="20"/>
                <c:pt idx="0">
                  <c:v>Housing</c:v>
                </c:pt>
                <c:pt idx="1">
                  <c:v>Rising prices/ inflation/ cost of living</c:v>
                </c:pt>
                <c:pt idx="2">
                  <c:v>Immigration</c:v>
                </c:pt>
                <c:pt idx="3">
                  <c:v>Mental health</c:v>
                </c:pt>
                <c:pt idx="4">
                  <c:v>Unemployment</c:v>
                </c:pt>
                <c:pt idx="5">
                  <c:v>Crime</c:v>
                </c:pt>
                <c:pt idx="6">
                  <c:v>The general economic situation</c:v>
                </c:pt>
                <c:pt idx="7">
                  <c:v>Taxation</c:v>
                </c:pt>
                <c:pt idx="8">
                  <c:v>The environment and climate change</c:v>
                </c:pt>
                <c:pt idx="9">
                  <c:v>The education system</c:v>
                </c:pt>
                <c:pt idx="10">
                  <c:v>Division within society</c:v>
                </c:pt>
                <c:pt idx="11">
                  <c:v>Physical health</c:v>
                </c:pt>
                <c:pt idx="12">
                  <c:v>Government debt</c:v>
                </c:pt>
                <c:pt idx="13">
                  <c:v>Energy supply</c:v>
                </c:pt>
                <c:pt idx="14">
                  <c:v>International issues</c:v>
                </c:pt>
                <c:pt idx="15">
                  <c:v>Terrorism</c:v>
                </c:pt>
                <c:pt idx="16">
                  <c:v>Pensions</c:v>
                </c:pt>
                <c:pt idx="17">
                  <c:v>Other </c:v>
                </c:pt>
                <c:pt idx="18">
                  <c:v>None</c:v>
                </c:pt>
                <c:pt idx="19">
                  <c:v>Don't know</c:v>
                </c:pt>
              </c:strCache>
            </c:strRef>
          </c:cat>
          <c:val>
            <c:numRef>
              <c:f>Sheet1!$B$2:$B$21</c:f>
              <c:numCache>
                <c:formatCode>0%</c:formatCode>
                <c:ptCount val="20"/>
                <c:pt idx="0">
                  <c:v>0.67</c:v>
                </c:pt>
                <c:pt idx="1">
                  <c:v>0.62</c:v>
                </c:pt>
                <c:pt idx="2">
                  <c:v>0.28000000000000003</c:v>
                </c:pt>
                <c:pt idx="3">
                  <c:v>0.26</c:v>
                </c:pt>
                <c:pt idx="4">
                  <c:v>0.17</c:v>
                </c:pt>
                <c:pt idx="5">
                  <c:v>0.14000000000000001</c:v>
                </c:pt>
                <c:pt idx="6">
                  <c:v>0.14000000000000001</c:v>
                </c:pt>
                <c:pt idx="7">
                  <c:v>0.13</c:v>
                </c:pt>
                <c:pt idx="8">
                  <c:v>0.13</c:v>
                </c:pt>
                <c:pt idx="9">
                  <c:v>0.1</c:v>
                </c:pt>
                <c:pt idx="10">
                  <c:v>7.0000000000000007E-2</c:v>
                </c:pt>
                <c:pt idx="11">
                  <c:v>0.06</c:v>
                </c:pt>
                <c:pt idx="12">
                  <c:v>0.05</c:v>
                </c:pt>
                <c:pt idx="13">
                  <c:v>0.04</c:v>
                </c:pt>
                <c:pt idx="14">
                  <c:v>0.04</c:v>
                </c:pt>
                <c:pt idx="15">
                  <c:v>0.03</c:v>
                </c:pt>
                <c:pt idx="16">
                  <c:v>0.03</c:v>
                </c:pt>
                <c:pt idx="17">
                  <c:v>0.02</c:v>
                </c:pt>
                <c:pt idx="18">
                  <c:v>0</c:v>
                </c:pt>
                <c:pt idx="19">
                  <c:v>0</c:v>
                </c:pt>
              </c:numCache>
            </c:numRef>
          </c:val>
          <c:extLst>
            <c:ext xmlns:c16="http://schemas.microsoft.com/office/drawing/2014/chart" uri="{C3380CC4-5D6E-409C-BE32-E72D297353CC}">
              <c16:uniqueId val="{00000001-24F1-4C1A-A6F3-521B87FF3C03}"/>
            </c:ext>
          </c:extLst>
        </c:ser>
        <c:dLbls>
          <c:showLegendKey val="0"/>
          <c:showVal val="0"/>
          <c:showCatName val="0"/>
          <c:showSerName val="0"/>
          <c:showPercent val="0"/>
          <c:showBubbleSize val="0"/>
        </c:dLbls>
        <c:gapWidth val="30"/>
        <c:axId val="239869312"/>
        <c:axId val="239887488"/>
      </c:barChart>
      <c:catAx>
        <c:axId val="239869312"/>
        <c:scaling>
          <c:orientation val="maxMin"/>
        </c:scaling>
        <c:delete val="0"/>
        <c:axPos val="l"/>
        <c:numFmt formatCode="General" sourceLinked="0"/>
        <c:majorTickMark val="out"/>
        <c:minorTickMark val="none"/>
        <c:tickLblPos val="nextTo"/>
        <c:spPr>
          <a:ln>
            <a:noFill/>
          </a:ln>
        </c:spPr>
        <c:txPr>
          <a:bodyPr/>
          <a:lstStyle/>
          <a:p>
            <a:pPr>
              <a:defRPr sz="900" b="0">
                <a:solidFill>
                  <a:schemeClr val="tx1"/>
                </a:solidFill>
                <a:latin typeface="Poppins" panose="00000500000000000000" pitchFamily="2" charset="0"/>
                <a:cs typeface="Poppins" panose="00000500000000000000" pitchFamily="2" charset="0"/>
              </a:defRPr>
            </a:pPr>
            <a:endParaRPr lang="en-US"/>
          </a:p>
        </c:txPr>
        <c:crossAx val="239887488"/>
        <c:crosses val="autoZero"/>
        <c:auto val="1"/>
        <c:lblAlgn val="ctr"/>
        <c:lblOffset val="100"/>
        <c:noMultiLvlLbl val="0"/>
      </c:catAx>
      <c:valAx>
        <c:axId val="239887488"/>
        <c:scaling>
          <c:orientation val="minMax"/>
        </c:scaling>
        <c:delete val="1"/>
        <c:axPos val="t"/>
        <c:numFmt formatCode="0%" sourceLinked="1"/>
        <c:majorTickMark val="out"/>
        <c:minorTickMark val="none"/>
        <c:tickLblPos val="none"/>
        <c:crossAx val="2398693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5115-4FFB-8851-785783B0272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15-4FFB-8851-785783B0272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115-4FFB-8851-785783B0272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115-4FFB-8851-785783B02726}"/>
              </c:ext>
            </c:extLst>
          </c:dPt>
          <c:dLbls>
            <c:dLbl>
              <c:idx val="0"/>
              <c:tx>
                <c:rich>
                  <a:bodyPr/>
                  <a:lstStyle/>
                  <a:p>
                    <a:fld id="{DDA2BC51-E8B3-4C91-BD77-9D03EC611FEA}" type="VALUE">
                      <a:rPr lang="en-US">
                        <a:latin typeface="Barlow" panose="00000500000000000000" pitchFamily="2" charset="0"/>
                      </a:rPr>
                      <a:pPr/>
                      <a:t>[VALUE]</a:t>
                    </a:fld>
                    <a:endParaRPr lang="en-IE"/>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115-4FFB-8851-785783B0272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0%</c:formatCode>
                <c:ptCount val="4"/>
                <c:pt idx="0">
                  <c:v>0.52</c:v>
                </c:pt>
                <c:pt idx="1">
                  <c:v>0.48</c:v>
                </c:pt>
              </c:numCache>
            </c:numRef>
          </c:val>
          <c:extLst>
            <c:ext xmlns:c16="http://schemas.microsoft.com/office/drawing/2014/chart" uri="{C3380CC4-5D6E-409C-BE32-E72D297353CC}">
              <c16:uniqueId val="{00000008-5115-4FFB-8851-785783B0272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c:spPr>
          <c:dPt>
            <c:idx val="0"/>
            <c:bubble3D val="0"/>
            <c:spPr>
              <a:solidFill>
                <a:srgbClr val="4C276A"/>
              </a:solidFill>
              <a:ln w="19050">
                <a:solidFill>
                  <a:schemeClr val="lt1"/>
                </a:solidFill>
              </a:ln>
              <a:effectLst/>
            </c:spPr>
            <c:extLst>
              <c:ext xmlns:c16="http://schemas.microsoft.com/office/drawing/2014/chart" uri="{C3380CC4-5D6E-409C-BE32-E72D297353CC}">
                <c16:uniqueId val="{00000001-9F5A-4030-9FCF-E77C66027DA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9F5A-4030-9FCF-E77C66027DAD}"/>
              </c:ext>
            </c:extLst>
          </c:dPt>
          <c:dLbls>
            <c:dLbl>
              <c:idx val="1"/>
              <c:delete val="1"/>
              <c:extLst>
                <c:ext xmlns:c15="http://schemas.microsoft.com/office/drawing/2012/chart" uri="{CE6537A1-D6FC-4f65-9D91-7224C49458BB}"/>
                <c:ext xmlns:c16="http://schemas.microsoft.com/office/drawing/2014/chart" uri="{C3380CC4-5D6E-409C-BE32-E72D297353CC}">
                  <c16:uniqueId val="{00000003-9F5A-4030-9FCF-E77C66027DA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Sheet1!$S$14:$S$15</c:f>
              <c:numCache>
                <c:formatCode>General</c:formatCode>
                <c:ptCount val="2"/>
                <c:pt idx="0">
                  <c:v>45</c:v>
                </c:pt>
                <c:pt idx="1">
                  <c:v>55</c:v>
                </c:pt>
              </c:numCache>
            </c:numRef>
          </c:val>
          <c:extLst>
            <c:ext xmlns:c16="http://schemas.microsoft.com/office/drawing/2014/chart" uri="{C3380CC4-5D6E-409C-BE32-E72D297353CC}">
              <c16:uniqueId val="{00000004-9F5A-4030-9FCF-E77C66027DAD}"/>
            </c:ext>
          </c:extLst>
        </c:ser>
        <c:dLbls>
          <c:showLegendKey val="0"/>
          <c:showVal val="1"/>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4C276A"/>
              </a:solidFill>
              <a:ln w="19050">
                <a:solidFill>
                  <a:schemeClr val="lt1"/>
                </a:solidFill>
              </a:ln>
              <a:effectLst/>
            </c:spPr>
            <c:extLst>
              <c:ext xmlns:c16="http://schemas.microsoft.com/office/drawing/2014/chart" uri="{C3380CC4-5D6E-409C-BE32-E72D297353CC}">
                <c16:uniqueId val="{00000001-048D-416B-8A64-9E21363469AE}"/>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048D-416B-8A64-9E21363469AE}"/>
              </c:ext>
            </c:extLst>
          </c:dPt>
          <c:dLbls>
            <c:dLbl>
              <c:idx val="1"/>
              <c:delete val="1"/>
              <c:extLst>
                <c:ext xmlns:c15="http://schemas.microsoft.com/office/drawing/2012/chart" uri="{CE6537A1-D6FC-4f65-9D91-7224C49458BB}"/>
                <c:ext xmlns:c16="http://schemas.microsoft.com/office/drawing/2014/chart" uri="{C3380CC4-5D6E-409C-BE32-E72D297353CC}">
                  <c16:uniqueId val="{00000003-048D-416B-8A64-9E21363469A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Sheet1!$O$14:$O$15</c:f>
              <c:numCache>
                <c:formatCode>General</c:formatCode>
                <c:ptCount val="2"/>
                <c:pt idx="0">
                  <c:v>44</c:v>
                </c:pt>
                <c:pt idx="1">
                  <c:v>56</c:v>
                </c:pt>
              </c:numCache>
            </c:numRef>
          </c:val>
          <c:extLst>
            <c:ext xmlns:c16="http://schemas.microsoft.com/office/drawing/2014/chart" uri="{C3380CC4-5D6E-409C-BE32-E72D297353CC}">
              <c16:uniqueId val="{00000004-048D-416B-8A64-9E21363469AE}"/>
            </c:ext>
          </c:extLst>
        </c:ser>
        <c:dLbls>
          <c:showLegendKey val="0"/>
          <c:showVal val="0"/>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spPr>
            <a:solidFill>
              <a:srgbClr val="2DB574"/>
            </a:solidFill>
            <a:ln w="9525">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lgn="ctr">
                  <a:defRPr sz="14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Column2</c:v>
                </c:pt>
              </c:strCache>
            </c:strRef>
          </c:cat>
          <c:val>
            <c:numRef>
              <c:f>Sheet1!$B$2</c:f>
              <c:numCache>
                <c:formatCode>0%</c:formatCode>
                <c:ptCount val="1"/>
                <c:pt idx="0">
                  <c:v>0.41</c:v>
                </c:pt>
              </c:numCache>
            </c:numRef>
          </c:val>
          <c:extLst>
            <c:ext xmlns:c16="http://schemas.microsoft.com/office/drawing/2014/chart" uri="{C3380CC4-5D6E-409C-BE32-E72D297353CC}">
              <c16:uniqueId val="{00000000-C2A1-4A16-8E47-C81169AABA31}"/>
            </c:ext>
          </c:extLst>
        </c:ser>
        <c:ser>
          <c:idx val="0"/>
          <c:order val="1"/>
          <c:spPr>
            <a:solidFill>
              <a:schemeClr val="bg1">
                <a:lumMod val="75000"/>
              </a:schemeClr>
            </a:solidFill>
            <a:ln w="9525">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Column2</c:v>
                </c:pt>
              </c:strCache>
            </c:strRef>
          </c:cat>
          <c:val>
            <c:numRef>
              <c:f>Sheet1!$B$3</c:f>
              <c:numCache>
                <c:formatCode>0%</c:formatCode>
                <c:ptCount val="1"/>
                <c:pt idx="0">
                  <c:v>0.14000000000000001</c:v>
                </c:pt>
              </c:numCache>
            </c:numRef>
          </c:val>
          <c:extLst>
            <c:ext xmlns:c16="http://schemas.microsoft.com/office/drawing/2014/chart" uri="{C3380CC4-5D6E-409C-BE32-E72D297353CC}">
              <c16:uniqueId val="{00000001-C2A1-4A16-8E47-C81169AABA31}"/>
            </c:ext>
          </c:extLst>
        </c:ser>
        <c:ser>
          <c:idx val="2"/>
          <c:order val="2"/>
          <c:spPr>
            <a:solidFill>
              <a:schemeClr val="accent5"/>
            </a:solidFill>
            <a:ln w="9525">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lgn="ctr">
                  <a:defRPr sz="14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Column2</c:v>
                </c:pt>
              </c:strCache>
            </c:strRef>
          </c:cat>
          <c:val>
            <c:numRef>
              <c:f>Sheet1!$B$4</c:f>
              <c:numCache>
                <c:formatCode>0%</c:formatCode>
                <c:ptCount val="1"/>
                <c:pt idx="0">
                  <c:v>0.44</c:v>
                </c:pt>
              </c:numCache>
            </c:numRef>
          </c:val>
          <c:extLst>
            <c:ext xmlns:c16="http://schemas.microsoft.com/office/drawing/2014/chart" uri="{C3380CC4-5D6E-409C-BE32-E72D297353CC}">
              <c16:uniqueId val="{00000002-C2A1-4A16-8E47-C81169AABA31}"/>
            </c:ext>
          </c:extLst>
        </c:ser>
        <c:dLbls>
          <c:showLegendKey val="0"/>
          <c:showVal val="0"/>
          <c:showCatName val="0"/>
          <c:showSerName val="0"/>
          <c:showPercent val="0"/>
          <c:showBubbleSize val="0"/>
        </c:dLbls>
        <c:gapWidth val="80"/>
        <c:overlap val="100"/>
        <c:axId val="979762520"/>
        <c:axId val="979762912"/>
      </c:barChart>
      <c:catAx>
        <c:axId val="979762520"/>
        <c:scaling>
          <c:orientation val="minMax"/>
        </c:scaling>
        <c:delete val="1"/>
        <c:axPos val="t"/>
        <c:numFmt formatCode="General" sourceLinked="0"/>
        <c:majorTickMark val="out"/>
        <c:minorTickMark val="none"/>
        <c:tickLblPos val="nextTo"/>
        <c:crossAx val="979762912"/>
        <c:crosses val="autoZero"/>
        <c:auto val="1"/>
        <c:lblAlgn val="ctr"/>
        <c:lblOffset val="100"/>
        <c:noMultiLvlLbl val="0"/>
      </c:catAx>
      <c:valAx>
        <c:axId val="979762912"/>
        <c:scaling>
          <c:orientation val="maxMin"/>
        </c:scaling>
        <c:delete val="1"/>
        <c:axPos val="l"/>
        <c:numFmt formatCode="0%" sourceLinked="1"/>
        <c:majorTickMark val="out"/>
        <c:minorTickMark val="none"/>
        <c:tickLblPos val="nextTo"/>
        <c:crossAx val="979762520"/>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200" b="0">
          <a:solidFill>
            <a:schemeClr val="bg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4C276A"/>
              </a:solidFill>
              <a:ln w="19050">
                <a:solidFill>
                  <a:schemeClr val="lt1"/>
                </a:solidFill>
              </a:ln>
              <a:effectLst/>
            </c:spPr>
            <c:extLst>
              <c:ext xmlns:c16="http://schemas.microsoft.com/office/drawing/2014/chart" uri="{C3380CC4-5D6E-409C-BE32-E72D297353CC}">
                <c16:uniqueId val="{00000001-9CE5-4EA8-AD25-20BD2D672314}"/>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9CE5-4EA8-AD25-20BD2D672314}"/>
              </c:ext>
            </c:extLst>
          </c:dPt>
          <c:dLbls>
            <c:dLbl>
              <c:idx val="1"/>
              <c:delete val="1"/>
              <c:extLst>
                <c:ext xmlns:c15="http://schemas.microsoft.com/office/drawing/2012/chart" uri="{CE6537A1-D6FC-4f65-9D91-7224C49458BB}"/>
                <c:ext xmlns:c16="http://schemas.microsoft.com/office/drawing/2014/chart" uri="{C3380CC4-5D6E-409C-BE32-E72D297353CC}">
                  <c16:uniqueId val="{00000003-9CE5-4EA8-AD25-20BD2D67231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Sheet1!$O$14:$O$15</c:f>
              <c:numCache>
                <c:formatCode>General</c:formatCode>
                <c:ptCount val="2"/>
                <c:pt idx="0">
                  <c:v>44</c:v>
                </c:pt>
                <c:pt idx="1">
                  <c:v>56</c:v>
                </c:pt>
              </c:numCache>
            </c:numRef>
          </c:val>
          <c:extLst>
            <c:ext xmlns:c16="http://schemas.microsoft.com/office/drawing/2014/chart" uri="{C3380CC4-5D6E-409C-BE32-E72D297353CC}">
              <c16:uniqueId val="{00000004-9CE5-4EA8-AD25-20BD2D672314}"/>
            </c:ext>
          </c:extLst>
        </c:ser>
        <c:dLbls>
          <c:showLegendKey val="0"/>
          <c:showVal val="0"/>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C276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Sheet1!$H$25:$I$25</c:f>
              <c:numCache>
                <c:formatCode>General</c:formatCode>
                <c:ptCount val="2"/>
                <c:pt idx="0">
                  <c:v>49</c:v>
                </c:pt>
                <c:pt idx="1">
                  <c:v>39</c:v>
                </c:pt>
              </c:numCache>
            </c:numRef>
          </c:val>
          <c:extLst>
            <c:ext xmlns:c16="http://schemas.microsoft.com/office/drawing/2014/chart" uri="{C3380CC4-5D6E-409C-BE32-E72D297353CC}">
              <c16:uniqueId val="{00000000-E9D3-4018-B9C3-AF44A34DC24B}"/>
            </c:ext>
          </c:extLst>
        </c:ser>
        <c:dLbls>
          <c:dLblPos val="outEnd"/>
          <c:showLegendKey val="0"/>
          <c:showVal val="1"/>
          <c:showCatName val="0"/>
          <c:showSerName val="0"/>
          <c:showPercent val="0"/>
          <c:showBubbleSize val="0"/>
        </c:dLbls>
        <c:gapWidth val="219"/>
        <c:overlap val="-27"/>
        <c:axId val="51170480"/>
        <c:axId val="60459248"/>
      </c:barChart>
      <c:catAx>
        <c:axId val="51170480"/>
        <c:scaling>
          <c:orientation val="minMax"/>
        </c:scaling>
        <c:delete val="1"/>
        <c:axPos val="b"/>
        <c:numFmt formatCode="General" sourceLinked="1"/>
        <c:majorTickMark val="none"/>
        <c:minorTickMark val="none"/>
        <c:tickLblPos val="nextTo"/>
        <c:crossAx val="60459248"/>
        <c:crosses val="autoZero"/>
        <c:auto val="1"/>
        <c:lblAlgn val="ctr"/>
        <c:lblOffset val="100"/>
        <c:noMultiLvlLbl val="0"/>
      </c:catAx>
      <c:valAx>
        <c:axId val="60459248"/>
        <c:scaling>
          <c:orientation val="minMax"/>
        </c:scaling>
        <c:delete val="1"/>
        <c:axPos val="l"/>
        <c:numFmt formatCode="General" sourceLinked="1"/>
        <c:majorTickMark val="none"/>
        <c:minorTickMark val="none"/>
        <c:tickLblPos val="nextTo"/>
        <c:crossAx val="5117048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C276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Sheet1!$H$26:$I$26</c:f>
              <c:numCache>
                <c:formatCode>General</c:formatCode>
                <c:ptCount val="2"/>
                <c:pt idx="0">
                  <c:v>49</c:v>
                </c:pt>
                <c:pt idx="1">
                  <c:v>35</c:v>
                </c:pt>
              </c:numCache>
            </c:numRef>
          </c:val>
          <c:extLst>
            <c:ext xmlns:c16="http://schemas.microsoft.com/office/drawing/2014/chart" uri="{C3380CC4-5D6E-409C-BE32-E72D297353CC}">
              <c16:uniqueId val="{00000000-7144-456C-AC27-ABCDF03CFE84}"/>
            </c:ext>
          </c:extLst>
        </c:ser>
        <c:dLbls>
          <c:showLegendKey val="0"/>
          <c:showVal val="0"/>
          <c:showCatName val="0"/>
          <c:showSerName val="0"/>
          <c:showPercent val="0"/>
          <c:showBubbleSize val="0"/>
        </c:dLbls>
        <c:gapWidth val="219"/>
        <c:overlap val="-27"/>
        <c:axId val="465282960"/>
        <c:axId val="60455776"/>
      </c:barChart>
      <c:catAx>
        <c:axId val="465282960"/>
        <c:scaling>
          <c:orientation val="minMax"/>
        </c:scaling>
        <c:delete val="1"/>
        <c:axPos val="b"/>
        <c:numFmt formatCode="General" sourceLinked="1"/>
        <c:majorTickMark val="none"/>
        <c:minorTickMark val="none"/>
        <c:tickLblPos val="nextTo"/>
        <c:crossAx val="60455776"/>
        <c:crosses val="autoZero"/>
        <c:auto val="1"/>
        <c:lblAlgn val="ctr"/>
        <c:lblOffset val="100"/>
        <c:noMultiLvlLbl val="0"/>
      </c:catAx>
      <c:valAx>
        <c:axId val="60455776"/>
        <c:scaling>
          <c:orientation val="minMax"/>
        </c:scaling>
        <c:delete val="1"/>
        <c:axPos val="l"/>
        <c:numFmt formatCode="General" sourceLinked="1"/>
        <c:majorTickMark val="none"/>
        <c:minorTickMark val="none"/>
        <c:tickLblPos val="nextTo"/>
        <c:crossAx val="465282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45D7F-1FCF-4B87-ADC6-94345E443EEB}" type="datetimeFigureOut">
              <a:rPr lang="en-IE" smtClean="0"/>
              <a:t>15/04/2024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82CC6-AF0A-4F44-9EC8-48E8BA2978E1}" type="slidenum">
              <a:rPr lang="en-IE" smtClean="0"/>
              <a:t>‹#›</a:t>
            </a:fld>
            <a:endParaRPr lang="en-IE"/>
          </a:p>
        </p:txBody>
      </p:sp>
    </p:spTree>
    <p:extLst>
      <p:ext uri="{BB962C8B-B14F-4D97-AF65-F5344CB8AC3E}">
        <p14:creationId xmlns:p14="http://schemas.microsoft.com/office/powerpoint/2010/main" val="152395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0000500000000000000"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800" b="1"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263639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Barlow" panose="020B0604020202020204" pitchFamily="34" charset="0"/>
              <a:ea typeface="+mn-ea"/>
              <a:cs typeface="+mn-cs"/>
            </a:endParaRPr>
          </a:p>
        </p:txBody>
      </p:sp>
    </p:spTree>
    <p:extLst>
      <p:ext uri="{BB962C8B-B14F-4D97-AF65-F5344CB8AC3E}">
        <p14:creationId xmlns:p14="http://schemas.microsoft.com/office/powerpoint/2010/main" val="78233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A2421-178B-06B1-4F30-7FAD02D68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F8DF0-CB10-911E-45F5-E03DAB0F732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3588474-DC06-5F14-4225-22D7AE2AA5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75E3282-AF07-50A6-7A58-99EA3C2D0711}"/>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Barlow" panose="00000500000000000000"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800" b="1"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330986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over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6" cy="715669"/>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5" name="Subtitle">
            <a:extLst>
              <a:ext uri="{FF2B5EF4-FFF2-40B4-BE49-F238E27FC236}">
                <a16:creationId xmlns:a16="http://schemas.microsoft.com/office/drawing/2014/main" id="{6C551072-26BC-6754-FFC3-623433564F20}"/>
              </a:ext>
            </a:extLst>
          </p:cNvPr>
          <p:cNvSpPr>
            <a:spLocks noGrp="1"/>
          </p:cNvSpPr>
          <p:nvPr>
            <p:ph type="body" sz="quarter" idx="12" hasCustomPrompt="1"/>
          </p:nvPr>
        </p:nvSpPr>
        <p:spPr>
          <a:xfrm>
            <a:off x="431800" y="3494989"/>
            <a:ext cx="3851275"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a:p>
        </p:txBody>
      </p:sp>
      <p:sp>
        <p:nvSpPr>
          <p:cNvPr id="3" name="Classification">
            <a:extLst>
              <a:ext uri="{FF2B5EF4-FFF2-40B4-BE49-F238E27FC236}">
                <a16:creationId xmlns:a16="http://schemas.microsoft.com/office/drawing/2014/main" id="{6A957CF6-0DF2-748E-CBF0-17B6B8878BA1}"/>
              </a:ext>
              <a:ext uri="{C183D7F6-B498-43B3-948B-1728B52AA6E4}">
                <adec:decorative xmlns:adec="http://schemas.microsoft.com/office/drawing/2017/decorative" val="1"/>
              </a:ext>
            </a:extLst>
          </p:cNvPr>
          <p:cNvSpPr txBox="1">
            <a:spLocks/>
          </p:cNvSpPr>
          <p:nvPr/>
        </p:nvSpPr>
        <p:spPr>
          <a:xfrm>
            <a:off x="440938" y="6251108"/>
            <a:ext cx="154026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Tree>
    <p:extLst>
      <p:ext uri="{BB962C8B-B14F-4D97-AF65-F5344CB8AC3E}">
        <p14:creationId xmlns:p14="http://schemas.microsoft.com/office/powerpoint/2010/main" val="170212832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450000" y="701874"/>
            <a:ext cx="8398725" cy="715669"/>
          </a:xfrm>
        </p:spPr>
        <p:txBody>
          <a:bodyPr/>
          <a:lstStyle>
            <a:lvl1pPr>
              <a:defRPr/>
            </a:lvl1pPr>
          </a:lstStyle>
          <a:p>
            <a:r>
              <a:rPr lang="en-US"/>
              <a:t>3 column textbox</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4" name="Picture Placeholder">
            <a:extLst>
              <a:ext uri="{FF2B5EF4-FFF2-40B4-BE49-F238E27FC236}">
                <a16:creationId xmlns:a16="http://schemas.microsoft.com/office/drawing/2014/main" id="{556ABC33-C372-AF5C-2E2E-D41F4EF2DF98}"/>
              </a:ext>
              <a:ext uri="{C183D7F6-B498-43B3-948B-1728B52AA6E4}">
                <adec:decorative xmlns:adec="http://schemas.microsoft.com/office/drawing/2017/decorative" val="1"/>
              </a:ext>
            </a:extLst>
          </p:cNvPr>
          <p:cNvSpPr>
            <a:spLocks noGrp="1"/>
          </p:cNvSpPr>
          <p:nvPr>
            <p:ph type="pic" sz="quarter" idx="10"/>
          </p:nvPr>
        </p:nvSpPr>
        <p:spPr>
          <a:xfrm>
            <a:off x="9160365"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112493572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image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a:xfrm>
            <a:off x="3370476" y="701874"/>
            <a:ext cx="8398725" cy="715669"/>
          </a:xfrm>
        </p:spPr>
        <p:txBody>
          <a:bodyPr/>
          <a:lstStyle>
            <a:lvl1pPr>
              <a:defRPr/>
            </a:lvl1pPr>
          </a:lstStyle>
          <a:p>
            <a:r>
              <a:rPr lang="en-US"/>
              <a:t>3 column textbox</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3370476" y="1808163"/>
            <a:ext cx="8398725" cy="4140200"/>
          </a:xfrm>
          <a:prstGeom prst="rect">
            <a:avLst/>
          </a:prstGeom>
        </p:spPr>
        <p:txBody>
          <a:bodyPr numCol="3"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12" name="Picture Placeholder">
            <a:extLst>
              <a:ext uri="{FF2B5EF4-FFF2-40B4-BE49-F238E27FC236}">
                <a16:creationId xmlns:a16="http://schemas.microsoft.com/office/drawing/2014/main" id="{F3960A8C-54BB-8626-EFC5-24884A3D9000}"/>
              </a:ext>
              <a:ext uri="{C183D7F6-B498-43B3-948B-1728B52AA6E4}">
                <adec:decorative xmlns:adec="http://schemas.microsoft.com/office/drawing/2017/decorative" val="1"/>
              </a:ext>
            </a:extLst>
          </p:cNvPr>
          <p:cNvSpPr>
            <a:spLocks noGrp="1"/>
          </p:cNvSpPr>
          <p:nvPr>
            <p:ph type="pic" sz="quarter" idx="10"/>
          </p:nvPr>
        </p:nvSpPr>
        <p:spPr>
          <a:xfrm>
            <a:off x="450001" y="0"/>
            <a:ext cx="2591650" cy="5948363"/>
          </a:xfrm>
          <a:custGeom>
            <a:avLst/>
            <a:gdLst>
              <a:gd name="connsiteX0" fmla="*/ 0 w 2591650"/>
              <a:gd name="connsiteY0" fmla="*/ 0 h 5948363"/>
              <a:gd name="connsiteX1" fmla="*/ 2591650 w 2591650"/>
              <a:gd name="connsiteY1" fmla="*/ 0 h 5948363"/>
              <a:gd name="connsiteX2" fmla="*/ 2591650 w 2591650"/>
              <a:gd name="connsiteY2" fmla="*/ 5583497 h 5948363"/>
              <a:gd name="connsiteX3" fmla="*/ 2226784 w 2591650"/>
              <a:gd name="connsiteY3" fmla="*/ 5948363 h 5948363"/>
              <a:gd name="connsiteX4" fmla="*/ 0 w 2591650"/>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1650" h="5948363">
                <a:moveTo>
                  <a:pt x="0" y="0"/>
                </a:moveTo>
                <a:lnTo>
                  <a:pt x="2591650" y="0"/>
                </a:lnTo>
                <a:lnTo>
                  <a:pt x="2591650" y="5583497"/>
                </a:lnTo>
                <a:lnTo>
                  <a:pt x="2226784"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99073338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mages with text">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A87C81DC-5176-4847-8B6F-B68FF50589B8}"/>
              </a:ext>
            </a:extLst>
          </p:cNvPr>
          <p:cNvSpPr>
            <a:spLocks noGrp="1"/>
          </p:cNvSpPr>
          <p:nvPr>
            <p:ph type="title"/>
          </p:nvPr>
        </p:nvSpPr>
        <p:spPr/>
        <p:txBody>
          <a:bodyPr/>
          <a:lstStyle/>
          <a:p>
            <a:r>
              <a:rPr lang="en-US"/>
              <a:t>Click to edit Master title style</a:t>
            </a:r>
            <a:endParaRPr lang="en-GB"/>
          </a:p>
        </p:txBody>
      </p:sp>
      <p:sp>
        <p:nvSpPr>
          <p:cNvPr id="23" name="Picture Placeholder 1">
            <a:extLst>
              <a:ext uri="{FF2B5EF4-FFF2-40B4-BE49-F238E27FC236}">
                <a16:creationId xmlns:a16="http://schemas.microsoft.com/office/drawing/2014/main" id="{D9563778-0759-A3C7-2077-55D205685E9A}"/>
              </a:ext>
              <a:ext uri="{C183D7F6-B498-43B3-948B-1728B52AA6E4}">
                <adec:decorative xmlns:adec="http://schemas.microsoft.com/office/drawing/2017/decorative" val="1"/>
              </a:ext>
            </a:extLst>
          </p:cNvPr>
          <p:cNvSpPr>
            <a:spLocks noGrp="1"/>
          </p:cNvSpPr>
          <p:nvPr>
            <p:ph type="pic" sz="quarter" idx="21" hasCustomPrompt="1"/>
          </p:nvPr>
        </p:nvSpPr>
        <p:spPr>
          <a:xfrm>
            <a:off x="450000"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710166 h 2060179"/>
              <a:gd name="connsiteX3" fmla="*/ 2213187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710166"/>
                </a:lnTo>
                <a:lnTo>
                  <a:pt x="2213187"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a:t> </a:t>
            </a:r>
          </a:p>
        </p:txBody>
      </p:sp>
      <p:sp>
        <p:nvSpPr>
          <p:cNvPr id="8" name="Placeholder 1">
            <a:extLst>
              <a:ext uri="{FF2B5EF4-FFF2-40B4-BE49-F238E27FC236}">
                <a16:creationId xmlns:a16="http://schemas.microsoft.com/office/drawing/2014/main" id="{1F8BA170-026C-4B90-B5B2-B245369E3B17}"/>
              </a:ext>
            </a:extLst>
          </p:cNvPr>
          <p:cNvSpPr>
            <a:spLocks noGrp="1"/>
          </p:cNvSpPr>
          <p:nvPr>
            <p:ph idx="1" hasCustomPrompt="1"/>
          </p:nvPr>
        </p:nvSpPr>
        <p:spPr>
          <a:xfrm>
            <a:off x="450000"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
        <p:nvSpPr>
          <p:cNvPr id="24" name="Picture Placeholder 2">
            <a:extLst>
              <a:ext uri="{FF2B5EF4-FFF2-40B4-BE49-F238E27FC236}">
                <a16:creationId xmlns:a16="http://schemas.microsoft.com/office/drawing/2014/main" id="{FB1AC80C-DFEB-8A6B-FAF6-4387D370320D}"/>
              </a:ext>
              <a:ext uri="{C183D7F6-B498-43B3-948B-1728B52AA6E4}">
                <adec:decorative xmlns:adec="http://schemas.microsoft.com/office/drawing/2017/decorative" val="1"/>
              </a:ext>
            </a:extLst>
          </p:cNvPr>
          <p:cNvSpPr>
            <a:spLocks noGrp="1"/>
          </p:cNvSpPr>
          <p:nvPr>
            <p:ph type="pic" sz="quarter" idx="23" hasCustomPrompt="1"/>
          </p:nvPr>
        </p:nvSpPr>
        <p:spPr>
          <a:xfrm>
            <a:off x="335215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a:t> </a:t>
            </a:r>
          </a:p>
        </p:txBody>
      </p:sp>
      <p:sp>
        <p:nvSpPr>
          <p:cNvPr id="9" name="Placeholder 2">
            <a:extLst>
              <a:ext uri="{FF2B5EF4-FFF2-40B4-BE49-F238E27FC236}">
                <a16:creationId xmlns:a16="http://schemas.microsoft.com/office/drawing/2014/main" id="{3E6D404C-1B2B-4D62-A705-92420C5E0B10}"/>
              </a:ext>
            </a:extLst>
          </p:cNvPr>
          <p:cNvSpPr>
            <a:spLocks noGrp="1"/>
          </p:cNvSpPr>
          <p:nvPr>
            <p:ph idx="20" hasCustomPrompt="1"/>
          </p:nvPr>
        </p:nvSpPr>
        <p:spPr>
          <a:xfrm>
            <a:off x="3353284"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
        <p:nvSpPr>
          <p:cNvPr id="25" name="Picture Placeholder 3">
            <a:extLst>
              <a:ext uri="{FF2B5EF4-FFF2-40B4-BE49-F238E27FC236}">
                <a16:creationId xmlns:a16="http://schemas.microsoft.com/office/drawing/2014/main" id="{004EB87B-CDC2-8FD8-CC85-2C6F84F137A5}"/>
              </a:ext>
              <a:ext uri="{C183D7F6-B498-43B3-948B-1728B52AA6E4}">
                <adec:decorative xmlns:adec="http://schemas.microsoft.com/office/drawing/2017/decorative" val="1"/>
              </a:ext>
            </a:extLst>
          </p:cNvPr>
          <p:cNvSpPr>
            <a:spLocks noGrp="1"/>
          </p:cNvSpPr>
          <p:nvPr>
            <p:ph type="pic" sz="quarter" idx="24" hasCustomPrompt="1"/>
          </p:nvPr>
        </p:nvSpPr>
        <p:spPr>
          <a:xfrm>
            <a:off x="626139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a:t> </a:t>
            </a:r>
          </a:p>
        </p:txBody>
      </p:sp>
      <p:sp>
        <p:nvSpPr>
          <p:cNvPr id="10" name="Placeholder 3">
            <a:extLst>
              <a:ext uri="{FF2B5EF4-FFF2-40B4-BE49-F238E27FC236}">
                <a16:creationId xmlns:a16="http://schemas.microsoft.com/office/drawing/2014/main" id="{923258DA-B24D-4726-BEDE-A9FF5A9B32FF}"/>
              </a:ext>
            </a:extLst>
          </p:cNvPr>
          <p:cNvSpPr>
            <a:spLocks noGrp="1"/>
          </p:cNvSpPr>
          <p:nvPr>
            <p:ph idx="26" hasCustomPrompt="1"/>
          </p:nvPr>
        </p:nvSpPr>
        <p:spPr>
          <a:xfrm>
            <a:off x="6276263"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
        <p:nvSpPr>
          <p:cNvPr id="26" name="Picture Placeholder 4">
            <a:extLst>
              <a:ext uri="{FF2B5EF4-FFF2-40B4-BE49-F238E27FC236}">
                <a16:creationId xmlns:a16="http://schemas.microsoft.com/office/drawing/2014/main" id="{A79420B5-3D8F-CDB3-2EEE-E20638F61C99}"/>
              </a:ext>
              <a:ext uri="{C183D7F6-B498-43B3-948B-1728B52AA6E4}">
                <adec:decorative xmlns:adec="http://schemas.microsoft.com/office/drawing/2017/decorative" val="1"/>
              </a:ext>
            </a:extLst>
          </p:cNvPr>
          <p:cNvSpPr>
            <a:spLocks noGrp="1"/>
          </p:cNvSpPr>
          <p:nvPr>
            <p:ph type="pic" sz="quarter" idx="25" hasCustomPrompt="1"/>
          </p:nvPr>
        </p:nvSpPr>
        <p:spPr>
          <a:xfrm>
            <a:off x="9170632" y="1819723"/>
            <a:ext cx="2563200" cy="2060179"/>
          </a:xfrm>
          <a:custGeom>
            <a:avLst/>
            <a:gdLst>
              <a:gd name="connsiteX0" fmla="*/ 0 w 2563200"/>
              <a:gd name="connsiteY0" fmla="*/ 0 h 2060179"/>
              <a:gd name="connsiteX1" fmla="*/ 2563200 w 2563200"/>
              <a:gd name="connsiteY1" fmla="*/ 0 h 2060179"/>
              <a:gd name="connsiteX2" fmla="*/ 2563200 w 2563200"/>
              <a:gd name="connsiteY2" fmla="*/ 1693911 h 2060179"/>
              <a:gd name="connsiteX3" fmla="*/ 2196932 w 2563200"/>
              <a:gd name="connsiteY3" fmla="*/ 2060179 h 2060179"/>
              <a:gd name="connsiteX4" fmla="*/ 0 w 2563200"/>
              <a:gd name="connsiteY4" fmla="*/ 2060179 h 206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200" h="2060179">
                <a:moveTo>
                  <a:pt x="0" y="0"/>
                </a:moveTo>
                <a:lnTo>
                  <a:pt x="2563200" y="0"/>
                </a:lnTo>
                <a:lnTo>
                  <a:pt x="2563200" y="1693911"/>
                </a:lnTo>
                <a:lnTo>
                  <a:pt x="2196932" y="2060179"/>
                </a:lnTo>
                <a:lnTo>
                  <a:pt x="0" y="2060179"/>
                </a:lnTo>
                <a:close/>
              </a:path>
            </a:pathLst>
          </a:custGeom>
          <a:pattFill prst="wdUpDiag">
            <a:fgClr>
              <a:schemeClr val="bg1">
                <a:lumMod val="95000"/>
              </a:schemeClr>
            </a:fgClr>
            <a:bgClr>
              <a:schemeClr val="bg1"/>
            </a:bgClr>
          </a:pattFill>
        </p:spPr>
        <p:txBody>
          <a:bodyPr wrap="square">
            <a:noAutofit/>
          </a:bodyPr>
          <a:lstStyle/>
          <a:p>
            <a:r>
              <a:rPr lang="en-GB"/>
              <a:t> </a:t>
            </a:r>
          </a:p>
        </p:txBody>
      </p:sp>
      <p:sp>
        <p:nvSpPr>
          <p:cNvPr id="11" name="Placeholder 4">
            <a:extLst>
              <a:ext uri="{FF2B5EF4-FFF2-40B4-BE49-F238E27FC236}">
                <a16:creationId xmlns:a16="http://schemas.microsoft.com/office/drawing/2014/main" id="{7729A41C-F3D0-4276-AF16-6EBB4FA68499}"/>
              </a:ext>
            </a:extLst>
          </p:cNvPr>
          <p:cNvSpPr>
            <a:spLocks noGrp="1"/>
          </p:cNvSpPr>
          <p:nvPr>
            <p:ph idx="22" hasCustomPrompt="1"/>
          </p:nvPr>
        </p:nvSpPr>
        <p:spPr>
          <a:xfrm>
            <a:off x="9174577" y="4149080"/>
            <a:ext cx="2562696" cy="1511945"/>
          </a:xfrm>
          <a:prstGeom prst="rect">
            <a:avLst/>
          </a:prstGeom>
        </p:spPr>
        <p:txBody>
          <a:bodyPr>
            <a:noAutofit/>
          </a:bodyPr>
          <a:lstStyle>
            <a:lvl1pPr>
              <a:spcBef>
                <a:spcPts val="400"/>
              </a:spcBef>
              <a:defRPr sz="12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Tree>
    <p:extLst>
      <p:ext uri="{BB962C8B-B14F-4D97-AF65-F5344CB8AC3E}">
        <p14:creationId xmlns:p14="http://schemas.microsoft.com/office/powerpoint/2010/main" val="21181935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x 4 boxes">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5245E30C-ACBC-4426-8962-C03D3DB3F088}"/>
              </a:ext>
            </a:extLst>
          </p:cNvPr>
          <p:cNvSpPr>
            <a:spLocks noGrp="1"/>
          </p:cNvSpPr>
          <p:nvPr>
            <p:ph type="title"/>
          </p:nvPr>
        </p:nvSpPr>
        <p:spPr/>
        <p:txBody>
          <a:bodyPr/>
          <a:lstStyle/>
          <a:p>
            <a:r>
              <a:rPr lang="en-US"/>
              <a:t>Click to edit Master title style</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15" name="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17" name="Placeholder 3">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18" name="Placeholder 4">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810984"/>
            <a:ext cx="2562696" cy="3850041"/>
          </a:xfrm>
          <a:prstGeom prst="rect">
            <a:avLst/>
          </a:prstGeom>
          <a:noFill/>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4158461687"/>
      </p:ext>
    </p:extLst>
  </p:cSld>
  <p:clrMapOvr>
    <a:masterClrMapping/>
  </p:clrMapOvr>
  <p:hf hdr="0" ftr="0" dt="0"/>
  <p:extLst>
    <p:ext uri="{DCECCB84-F9BA-43D5-87BE-67443E8EF086}">
      <p15:sldGuideLst xmlns:p15="http://schemas.microsoft.com/office/powerpoint/2012/main">
        <p15:guide id="8" orient="horz" pos="432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anging Image Left">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0E9919A9-E10C-40B2-4E9E-9822C6505A93}"/>
              </a:ext>
            </a:extLst>
          </p:cNvPr>
          <p:cNvSpPr>
            <a:spLocks noGrp="1"/>
          </p:cNvSpPr>
          <p:nvPr>
            <p:ph type="title"/>
          </p:nvPr>
        </p:nvSpPr>
        <p:spPr>
          <a:xfrm>
            <a:off x="6264000" y="701874"/>
            <a:ext cx="5481636" cy="715669"/>
          </a:xfrm>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56880"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9" name="Picture Placeholder">
            <a:extLst>
              <a:ext uri="{FF2B5EF4-FFF2-40B4-BE49-F238E27FC236}">
                <a16:creationId xmlns:a16="http://schemas.microsoft.com/office/drawing/2014/main" id="{B46C10D5-25FF-ADE9-303F-74E74487A02F}"/>
              </a:ext>
              <a:ext uri="{C183D7F6-B498-43B3-948B-1728B52AA6E4}">
                <adec:decorative xmlns:adec="http://schemas.microsoft.com/office/drawing/2017/decorative" val="1"/>
              </a:ext>
            </a:extLst>
          </p:cNvPr>
          <p:cNvSpPr>
            <a:spLocks noGrp="1"/>
          </p:cNvSpPr>
          <p:nvPr>
            <p:ph type="pic" sz="quarter" idx="21"/>
          </p:nvPr>
        </p:nvSpPr>
        <p:spPr>
          <a:xfrm>
            <a:off x="442912"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211333671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anging Image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5" name="Picture Placeholder">
            <a:extLst>
              <a:ext uri="{FF2B5EF4-FFF2-40B4-BE49-F238E27FC236}">
                <a16:creationId xmlns:a16="http://schemas.microsoft.com/office/drawing/2014/main" id="{7DB11690-8C83-E885-3A76-8A5F9425F007}"/>
              </a:ext>
              <a:ext uri="{C183D7F6-B498-43B3-948B-1728B52AA6E4}">
                <adec:decorative xmlns:adec="http://schemas.microsoft.com/office/drawing/2017/decorative" val="1"/>
              </a:ext>
            </a:extLst>
          </p:cNvPr>
          <p:cNvSpPr>
            <a:spLocks noGrp="1"/>
          </p:cNvSpPr>
          <p:nvPr>
            <p:ph type="pic" sz="quarter" idx="21"/>
          </p:nvPr>
        </p:nvSpPr>
        <p:spPr>
          <a:xfrm>
            <a:off x="6262687" y="0"/>
            <a:ext cx="5481637" cy="5948363"/>
          </a:xfrm>
          <a:custGeom>
            <a:avLst/>
            <a:gdLst>
              <a:gd name="connsiteX0" fmla="*/ 0 w 5481637"/>
              <a:gd name="connsiteY0" fmla="*/ 0 h 5948363"/>
              <a:gd name="connsiteX1" fmla="*/ 5481637 w 5481637"/>
              <a:gd name="connsiteY1" fmla="*/ 0 h 5948363"/>
              <a:gd name="connsiteX2" fmla="*/ 5481637 w 5481637"/>
              <a:gd name="connsiteY2" fmla="*/ 5267325 h 5948363"/>
              <a:gd name="connsiteX3" fmla="*/ 4800599 w 5481637"/>
              <a:gd name="connsiteY3" fmla="*/ 5948363 h 5948363"/>
              <a:gd name="connsiteX4" fmla="*/ 0 w 5481637"/>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37" h="5948363">
                <a:moveTo>
                  <a:pt x="0" y="0"/>
                </a:moveTo>
                <a:lnTo>
                  <a:pt x="5481637" y="0"/>
                </a:lnTo>
                <a:lnTo>
                  <a:pt x="5481637" y="5267325"/>
                </a:lnTo>
                <a:lnTo>
                  <a:pt x="4800599"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US"/>
              <a:t>Click icon to add picture</a:t>
            </a:r>
            <a:endParaRPr lang="en-GB"/>
          </a:p>
        </p:txBody>
      </p:sp>
    </p:spTree>
    <p:extLst>
      <p:ext uri="{BB962C8B-B14F-4D97-AF65-F5344CB8AC3E}">
        <p14:creationId xmlns:p14="http://schemas.microsoft.com/office/powerpoint/2010/main" val="1026597936"/>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ight half hanging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450000" y="701874"/>
            <a:ext cx="5498363" cy="715669"/>
          </a:xfrm>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49999"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106809341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eft half hanging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B6D4E6-07B9-1C8D-69DD-712BC77D3CDE}"/>
              </a:ext>
            </a:extLst>
          </p:cNvPr>
          <p:cNvSpPr>
            <a:spLocks noGrp="1"/>
          </p:cNvSpPr>
          <p:nvPr>
            <p:ph type="title"/>
          </p:nvPr>
        </p:nvSpPr>
        <p:spPr>
          <a:xfrm>
            <a:off x="6264000" y="701874"/>
            <a:ext cx="5498363" cy="715669"/>
          </a:xfrm>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6264000" y="1792800"/>
            <a:ext cx="5498363" cy="4155563"/>
          </a:xfrm>
          <a:prstGeom prst="rect">
            <a:avLst/>
          </a:prstGeom>
        </p:spPr>
        <p:txBody>
          <a:bodyPr numCol="2" spcCol="288000">
            <a:noAutofit/>
          </a:bodyPr>
          <a:lstStyle>
            <a:lvl1pPr>
              <a:spcBef>
                <a:spcPts val="400"/>
              </a:spcBef>
              <a:defRPr sz="1200">
                <a:solidFill>
                  <a:schemeClr val="tx1"/>
                </a:solidFill>
              </a:defRPr>
            </a:lvl1pPr>
            <a:lvl2pPr marL="180975" indent="-180975">
              <a:spcBef>
                <a:spcPts val="400"/>
              </a:spcBef>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401389017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right minimal tex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54E27D68-304E-2851-A717-EC07EC07CA87}"/>
              </a:ext>
            </a:extLst>
          </p:cNvPr>
          <p:cNvSpPr>
            <a:spLocks noGrp="1"/>
          </p:cNvSpPr>
          <p:nvPr>
            <p:ph type="title"/>
          </p:nvPr>
        </p:nvSpPr>
        <p:spPr>
          <a:xfrm>
            <a:off x="450000" y="701874"/>
            <a:ext cx="2598737" cy="715669"/>
          </a:xfrm>
        </p:spPr>
        <p:txBody>
          <a:bodyPr/>
          <a:lstStyle/>
          <a:p>
            <a:r>
              <a:rPr lang="en-US"/>
              <a:t>Click to edit Master title style</a:t>
            </a:r>
            <a:endParaRPr lang="en-GB"/>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133600"/>
            <a:ext cx="2598737" cy="3814763"/>
          </a:xfrm>
          <a:prstGeom prst="rect">
            <a:avLst/>
          </a:prstGeom>
        </p:spPr>
        <p:txBody>
          <a:bodyPr/>
          <a:lstStyle>
            <a:lvl2pPr marL="180975" indent="-180975">
              <a:defRPr lang="en-US" sz="1200" kern="1200" dirty="0">
                <a:solidFill>
                  <a:schemeClr val="tx1"/>
                </a:solidFill>
                <a:latin typeface="Barlow" panose="00000500000000000000" pitchFamily="2" charset="0"/>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B940E09C-FB56-2356-82CD-53290C1A10A0}"/>
              </a:ext>
              <a:ext uri="{C183D7F6-B498-43B3-948B-1728B52AA6E4}">
                <adec:decorative xmlns:adec="http://schemas.microsoft.com/office/drawing/2017/decorative" val="1"/>
              </a:ext>
            </a:extLst>
          </p:cNvPr>
          <p:cNvSpPr>
            <a:spLocks noGrp="1"/>
          </p:cNvSpPr>
          <p:nvPr>
            <p:ph type="pic" sz="quarter" idx="11" hasCustomPrompt="1"/>
          </p:nvPr>
        </p:nvSpPr>
        <p:spPr>
          <a:xfrm>
            <a:off x="3355975" y="0"/>
            <a:ext cx="8386763" cy="5948363"/>
          </a:xfrm>
          <a:custGeom>
            <a:avLst/>
            <a:gdLst>
              <a:gd name="connsiteX0" fmla="*/ 0 w 8386763"/>
              <a:gd name="connsiteY0" fmla="*/ 0 h 5948363"/>
              <a:gd name="connsiteX1" fmla="*/ 8386763 w 8386763"/>
              <a:gd name="connsiteY1" fmla="*/ 0 h 5948363"/>
              <a:gd name="connsiteX2" fmla="*/ 8386763 w 8386763"/>
              <a:gd name="connsiteY2" fmla="*/ 4779992 h 5948363"/>
              <a:gd name="connsiteX3" fmla="*/ 7218392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79992"/>
                </a:lnTo>
                <a:lnTo>
                  <a:pt x="7218392"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a:t>Click to insert image</a:t>
            </a:r>
          </a:p>
        </p:txBody>
      </p:sp>
    </p:spTree>
    <p:extLst>
      <p:ext uri="{BB962C8B-B14F-4D97-AF65-F5344CB8AC3E}">
        <p14:creationId xmlns:p14="http://schemas.microsoft.com/office/powerpoint/2010/main" val="405813756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Image Left minimal Layou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647BE65-B969-B69D-209F-96B62E40F087}"/>
              </a:ext>
            </a:extLst>
          </p:cNvPr>
          <p:cNvSpPr>
            <a:spLocks noGrp="1"/>
          </p:cNvSpPr>
          <p:nvPr>
            <p:ph type="title"/>
          </p:nvPr>
        </p:nvSpPr>
        <p:spPr>
          <a:xfrm>
            <a:off x="9148762" y="701874"/>
            <a:ext cx="2600325" cy="715669"/>
          </a:xfrm>
        </p:spPr>
        <p:txBody>
          <a:bodyPr/>
          <a:lstStyle/>
          <a:p>
            <a:r>
              <a:rPr lang="en-US"/>
              <a:t>Click to edit Master title style</a:t>
            </a:r>
            <a:endParaRPr lang="en-GB"/>
          </a:p>
        </p:txBody>
      </p:sp>
      <p:sp>
        <p:nvSpPr>
          <p:cNvPr id="7" name="Placeholder">
            <a:extLst>
              <a:ext uri="{FF2B5EF4-FFF2-40B4-BE49-F238E27FC236}">
                <a16:creationId xmlns:a16="http://schemas.microsoft.com/office/drawing/2014/main" id="{65919DFD-5216-47CC-A2D5-A0B970BE9632}"/>
              </a:ext>
            </a:extLst>
          </p:cNvPr>
          <p:cNvSpPr>
            <a:spLocks noGrp="1"/>
          </p:cNvSpPr>
          <p:nvPr>
            <p:ph type="body" sz="quarter" idx="12"/>
          </p:nvPr>
        </p:nvSpPr>
        <p:spPr>
          <a:xfrm>
            <a:off x="9148763" y="2162629"/>
            <a:ext cx="2562158" cy="3785734"/>
          </a:xfrm>
          <a:prstGeom prst="rect">
            <a:avLst/>
          </a:prstGeom>
        </p:spPr>
        <p:txBody>
          <a:bodyPr/>
          <a:lstStyle>
            <a:lvl2pPr marL="180975" indent="-180975">
              <a:defRPr lang="en-US" sz="1200" kern="1200" dirty="0">
                <a:solidFill>
                  <a:schemeClr val="tx1"/>
                </a:solidFill>
                <a:latin typeface="Barlow" panose="00000500000000000000" pitchFamily="2" charset="0"/>
                <a:ea typeface="+mn-ea"/>
                <a:cs typeface="+mn-cs"/>
              </a:defRPr>
            </a:lvl2pPr>
          </a:lstStyle>
          <a:p>
            <a:pPr lvl="0"/>
            <a:r>
              <a:rPr lang="en-US"/>
              <a:t>Click to edit Master text styles</a:t>
            </a:r>
          </a:p>
          <a:p>
            <a:pPr lvl="1"/>
            <a:r>
              <a:rPr lang="en-US"/>
              <a:t>Second level</a:t>
            </a:r>
          </a:p>
          <a:p>
            <a:pPr lvl="2"/>
            <a:r>
              <a:rPr lang="en-US"/>
              <a:t>Third level</a:t>
            </a:r>
          </a:p>
        </p:txBody>
      </p:sp>
      <p:sp>
        <p:nvSpPr>
          <p:cNvPr id="3" name="Picture Placeholder">
            <a:extLst>
              <a:ext uri="{FF2B5EF4-FFF2-40B4-BE49-F238E27FC236}">
                <a16:creationId xmlns:a16="http://schemas.microsoft.com/office/drawing/2014/main" id="{925894C0-F0A5-92C3-CA5E-CC0E9E19210A}"/>
              </a:ext>
              <a:ext uri="{C183D7F6-B498-43B3-948B-1728B52AA6E4}">
                <adec:decorative xmlns:adec="http://schemas.microsoft.com/office/drawing/2017/decorative" val="1"/>
              </a:ext>
            </a:extLst>
          </p:cNvPr>
          <p:cNvSpPr>
            <a:spLocks noGrp="1"/>
          </p:cNvSpPr>
          <p:nvPr>
            <p:ph type="pic" sz="quarter" idx="11" hasCustomPrompt="1"/>
          </p:nvPr>
        </p:nvSpPr>
        <p:spPr>
          <a:xfrm>
            <a:off x="454930" y="0"/>
            <a:ext cx="8386763" cy="5948363"/>
          </a:xfrm>
          <a:custGeom>
            <a:avLst/>
            <a:gdLst>
              <a:gd name="connsiteX0" fmla="*/ 0 w 8386763"/>
              <a:gd name="connsiteY0" fmla="*/ 0 h 5948363"/>
              <a:gd name="connsiteX1" fmla="*/ 8386763 w 8386763"/>
              <a:gd name="connsiteY1" fmla="*/ 0 h 5948363"/>
              <a:gd name="connsiteX2" fmla="*/ 8386763 w 8386763"/>
              <a:gd name="connsiteY2" fmla="*/ 4798847 h 5948363"/>
              <a:gd name="connsiteX3" fmla="*/ 7237247 w 8386763"/>
              <a:gd name="connsiteY3" fmla="*/ 5948363 h 5948363"/>
              <a:gd name="connsiteX4" fmla="*/ 0 w 8386763"/>
              <a:gd name="connsiteY4" fmla="*/ 5948363 h 594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6763" h="5948363">
                <a:moveTo>
                  <a:pt x="0" y="0"/>
                </a:moveTo>
                <a:lnTo>
                  <a:pt x="8386763" y="0"/>
                </a:lnTo>
                <a:lnTo>
                  <a:pt x="8386763" y="4798847"/>
                </a:lnTo>
                <a:lnTo>
                  <a:pt x="7237247" y="5948363"/>
                </a:lnTo>
                <a:lnTo>
                  <a:pt x="0" y="5948363"/>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a:t>Click to insert image</a:t>
            </a:r>
          </a:p>
        </p:txBody>
      </p:sp>
    </p:spTree>
    <p:extLst>
      <p:ext uri="{BB962C8B-B14F-4D97-AF65-F5344CB8AC3E}">
        <p14:creationId xmlns:p14="http://schemas.microsoft.com/office/powerpoint/2010/main" val="340116374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1 (Whit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1999" y="1350000"/>
            <a:ext cx="5825925" cy="715669"/>
          </a:xfrm>
        </p:spPr>
        <p:txBody>
          <a:bodyPr/>
          <a:lstStyle>
            <a:lvl1pPr>
              <a:defRPr sz="4800" cap="all" baseline="0">
                <a:solidFill>
                  <a:schemeClr val="tx1"/>
                </a:solidFill>
                <a:latin typeface="+mj-lt"/>
              </a:defRPr>
            </a:lvl1pPr>
          </a:lstStyle>
          <a:p>
            <a:r>
              <a:rPr lang="en-US"/>
              <a:t>CLICK TO EDIT MASTER TITLE STYLE</a:t>
            </a:r>
            <a:endParaRPr lang="en-GB"/>
          </a:p>
        </p:txBody>
      </p:sp>
      <p:sp>
        <p:nvSpPr>
          <p:cNvPr id="5" name="Subtitle">
            <a:extLst>
              <a:ext uri="{FF2B5EF4-FFF2-40B4-BE49-F238E27FC236}">
                <a16:creationId xmlns:a16="http://schemas.microsoft.com/office/drawing/2014/main" id="{8CDCDA0A-C736-B40F-7E80-2D0FC7024AC3}"/>
              </a:ext>
            </a:extLst>
          </p:cNvPr>
          <p:cNvSpPr>
            <a:spLocks noGrp="1"/>
          </p:cNvSpPr>
          <p:nvPr>
            <p:ph type="body" sz="quarter" idx="12" hasCustomPrompt="1"/>
          </p:nvPr>
        </p:nvSpPr>
        <p:spPr>
          <a:xfrm>
            <a:off x="431799" y="3494989"/>
            <a:ext cx="3851275" cy="1274763"/>
          </a:xfrm>
          <a:prstGeom prst="rect">
            <a:avLst/>
          </a:prstGeom>
        </p:spPr>
        <p:txBody>
          <a:bodyPr/>
          <a:lstStyle>
            <a:lvl1pPr>
              <a:defRPr sz="2000">
                <a:solidFill>
                  <a:schemeClr val="tx1"/>
                </a:solidFill>
              </a:defRPr>
            </a:lvl1pPr>
            <a:lvl2pPr marL="0" indent="0">
              <a:buNone/>
              <a:defRPr/>
            </a:lvl2pPr>
          </a:lstStyle>
          <a:p>
            <a:pPr lvl="0"/>
            <a:r>
              <a:rPr lang="en-US"/>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300263" cy="68707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 name="connsiteX0" fmla="*/ 6858000 w 10287001"/>
              <a:gd name="connsiteY0" fmla="*/ 0 h 6858000"/>
              <a:gd name="connsiteX1" fmla="*/ 10287001 w 10287001"/>
              <a:gd name="connsiteY1" fmla="*/ 0 h 6858000"/>
              <a:gd name="connsiteX2" fmla="*/ 10287001 w 10287001"/>
              <a:gd name="connsiteY2" fmla="*/ 3467099 h 6858000"/>
              <a:gd name="connsiteX3" fmla="*/ 8636000 w 10287001"/>
              <a:gd name="connsiteY3" fmla="*/ 5080000 h 6858000"/>
              <a:gd name="connsiteX4" fmla="*/ 6896100 w 10287001"/>
              <a:gd name="connsiteY4" fmla="*/ 6858000 h 6858000"/>
              <a:gd name="connsiteX5" fmla="*/ 0 w 10287001"/>
              <a:gd name="connsiteY5" fmla="*/ 6858000 h 6858000"/>
              <a:gd name="connsiteX6" fmla="*/ 6858000 w 10287001"/>
              <a:gd name="connsiteY6" fmla="*/ 0 h 6858000"/>
              <a:gd name="connsiteX0" fmla="*/ 6858000 w 10287001"/>
              <a:gd name="connsiteY0" fmla="*/ 0 h 6870700"/>
              <a:gd name="connsiteX1" fmla="*/ 10287001 w 10287001"/>
              <a:gd name="connsiteY1" fmla="*/ 0 h 6870700"/>
              <a:gd name="connsiteX2" fmla="*/ 10287001 w 10287001"/>
              <a:gd name="connsiteY2" fmla="*/ 3467099 h 6870700"/>
              <a:gd name="connsiteX3" fmla="*/ 10274300 w 10287001"/>
              <a:gd name="connsiteY3" fmla="*/ 6870700 h 6870700"/>
              <a:gd name="connsiteX4" fmla="*/ 6896100 w 10287001"/>
              <a:gd name="connsiteY4" fmla="*/ 6858000 h 6870700"/>
              <a:gd name="connsiteX5" fmla="*/ 0 w 10287001"/>
              <a:gd name="connsiteY5" fmla="*/ 6858000 h 6870700"/>
              <a:gd name="connsiteX6" fmla="*/ 6858000 w 10287001"/>
              <a:gd name="connsiteY6" fmla="*/ 0 h 6870700"/>
              <a:gd name="connsiteX0" fmla="*/ 6858000 w 10300263"/>
              <a:gd name="connsiteY0" fmla="*/ 0 h 6870700"/>
              <a:gd name="connsiteX1" fmla="*/ 10287001 w 10300263"/>
              <a:gd name="connsiteY1" fmla="*/ 0 h 6870700"/>
              <a:gd name="connsiteX2" fmla="*/ 10287001 w 10300263"/>
              <a:gd name="connsiteY2" fmla="*/ 3467099 h 6870700"/>
              <a:gd name="connsiteX3" fmla="*/ 10299700 w 10300263"/>
              <a:gd name="connsiteY3" fmla="*/ 6870700 h 6870700"/>
              <a:gd name="connsiteX4" fmla="*/ 6896100 w 10300263"/>
              <a:gd name="connsiteY4" fmla="*/ 6858000 h 6870700"/>
              <a:gd name="connsiteX5" fmla="*/ 0 w 10300263"/>
              <a:gd name="connsiteY5" fmla="*/ 6858000 h 6870700"/>
              <a:gd name="connsiteX6" fmla="*/ 6858000 w 10300263"/>
              <a:gd name="connsiteY6" fmla="*/ 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263" h="6870700">
                <a:moveTo>
                  <a:pt x="6858000" y="0"/>
                </a:moveTo>
                <a:lnTo>
                  <a:pt x="10287001" y="0"/>
                </a:lnTo>
                <a:lnTo>
                  <a:pt x="10287001" y="3467099"/>
                </a:lnTo>
                <a:cubicBezTo>
                  <a:pt x="10282767" y="4601633"/>
                  <a:pt x="10303934" y="5736166"/>
                  <a:pt x="10299700" y="6870700"/>
                </a:cubicBezTo>
                <a:lnTo>
                  <a:pt x="6896100" y="6858000"/>
                </a:lnTo>
                <a:lnTo>
                  <a:pt x="0" y="6858000"/>
                </a:lnTo>
                <a:lnTo>
                  <a:pt x="6858000" y="0"/>
                </a:lnTo>
                <a:close/>
              </a:path>
            </a:pathLst>
          </a:custGeom>
          <a:pattFill prst="dkUpDiag">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a:p>
        </p:txBody>
      </p:sp>
      <p:sp>
        <p:nvSpPr>
          <p:cNvPr id="3" name="Classification">
            <a:extLst>
              <a:ext uri="{FF2B5EF4-FFF2-40B4-BE49-F238E27FC236}">
                <a16:creationId xmlns:a16="http://schemas.microsoft.com/office/drawing/2014/main" id="{268034F8-D9C2-8C58-D3F0-75FD7B94D914}"/>
              </a:ext>
              <a:ext uri="{C183D7F6-B498-43B3-948B-1728B52AA6E4}">
                <adec:decorative xmlns:adec="http://schemas.microsoft.com/office/drawing/2017/decorative" val="1"/>
              </a:ext>
            </a:extLst>
          </p:cNvPr>
          <p:cNvSpPr txBox="1">
            <a:spLocks/>
          </p:cNvSpPr>
          <p:nvPr/>
        </p:nvSpPr>
        <p:spPr>
          <a:xfrm>
            <a:off x="440938" y="6251108"/>
            <a:ext cx="154026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tx1"/>
                </a:solidFill>
                <a:effectLst/>
                <a:latin typeface="Barlow" panose="00000500000000000000" pitchFamily="2" charset="0"/>
              </a:rPr>
              <a:t>© Ipsos | Doc Name | Month Year | Version # | Public | Internal/Client Use Only | Strictly Confidential</a:t>
            </a:r>
          </a:p>
        </p:txBody>
      </p:sp>
    </p:spTree>
    <p:extLst>
      <p:ext uri="{BB962C8B-B14F-4D97-AF65-F5344CB8AC3E}">
        <p14:creationId xmlns:p14="http://schemas.microsoft.com/office/powerpoint/2010/main" val="269657890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tailed Layout 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9292" y="701874"/>
            <a:ext cx="2450237" cy="715669"/>
          </a:xfrm>
        </p:spPr>
        <p:txBody>
          <a:bodyPr/>
          <a:lstStyle>
            <a:lvl1pPr>
              <a:defRPr>
                <a:solidFill>
                  <a:schemeClr val="bg1"/>
                </a:solidFill>
              </a:defRPr>
            </a:lvl1pPr>
          </a:lstStyle>
          <a:p>
            <a:r>
              <a:rPr lang="en-US"/>
              <a:t>Layout template for detailed charts</a:t>
            </a:r>
            <a:endParaRPr lang="en-GB"/>
          </a:p>
        </p:txBody>
      </p:sp>
    </p:spTree>
    <p:extLst>
      <p:ext uri="{BB962C8B-B14F-4D97-AF65-F5344CB8AC3E}">
        <p14:creationId xmlns:p14="http://schemas.microsoft.com/office/powerpoint/2010/main" val="3978435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tailed layout tex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2372C9-E215-1003-F25D-B5AE1F568920}"/>
              </a:ext>
            </a:extLst>
          </p:cNvPr>
          <p:cNvSpPr>
            <a:spLocks noGrp="1"/>
          </p:cNvSpPr>
          <p:nvPr>
            <p:ph type="title" hasCustomPrompt="1"/>
          </p:nvPr>
        </p:nvSpPr>
        <p:spPr>
          <a:xfrm>
            <a:off x="558000" y="701874"/>
            <a:ext cx="2451600" cy="715669"/>
          </a:xfrm>
        </p:spPr>
        <p:txBody>
          <a:bodyPr/>
          <a:lstStyle>
            <a:lvl1pPr>
              <a:defRPr>
                <a:solidFill>
                  <a:schemeClr val="bg1"/>
                </a:solidFill>
              </a:defRPr>
            </a:lvl1pPr>
          </a:lstStyle>
          <a:p>
            <a:r>
              <a:rPr lang="en-US"/>
              <a:t>Layout template for detailed charts</a:t>
            </a:r>
            <a:endParaRPr lang="en-GB"/>
          </a:p>
        </p:txBody>
      </p:sp>
      <p:sp>
        <p:nvSpPr>
          <p:cNvPr id="3" name="Placeholder">
            <a:extLst>
              <a:ext uri="{FF2B5EF4-FFF2-40B4-BE49-F238E27FC236}">
                <a16:creationId xmlns:a16="http://schemas.microsoft.com/office/drawing/2014/main" id="{98D0F1BA-16E4-EAD4-97CD-9005E8F027D2}"/>
              </a:ext>
            </a:extLst>
          </p:cNvPr>
          <p:cNvSpPr>
            <a:spLocks noGrp="1"/>
          </p:cNvSpPr>
          <p:nvPr>
            <p:ph type="body" sz="quarter" idx="10" hasCustomPrompt="1"/>
          </p:nvPr>
        </p:nvSpPr>
        <p:spPr>
          <a:xfrm>
            <a:off x="3355975" y="701675"/>
            <a:ext cx="8393113" cy="4959350"/>
          </a:xfrm>
          <a:prstGeom prst="rect">
            <a:avLst/>
          </a:prstGeom>
        </p:spPr>
        <p:txBody>
          <a:bodyPr numCol="3" spcCol="288000"/>
          <a:lstStyle>
            <a:lvl1pPr>
              <a:lnSpc>
                <a:spcPct val="120000"/>
              </a:lnSpc>
              <a:spcBef>
                <a:spcPts val="400"/>
              </a:spcBef>
              <a:spcAft>
                <a:spcPts val="400"/>
              </a:spcAft>
              <a:defRPr/>
            </a:lvl1pPr>
            <a:lvl2pPr marL="180975" indent="-180975">
              <a:lnSpc>
                <a:spcPct val="120000"/>
              </a:lnSpc>
              <a:spcBef>
                <a:spcPts val="400"/>
              </a:spcBef>
              <a:spcAft>
                <a:spcPts val="400"/>
              </a:spcAft>
              <a:defRPr lang="en-US" sz="1200" kern="1200" dirty="0">
                <a:solidFill>
                  <a:schemeClr val="tx1"/>
                </a:solidFill>
                <a:latin typeface="Barlow" panose="00000500000000000000" pitchFamily="2" charset="0"/>
                <a:ea typeface="+mn-ea"/>
                <a:cs typeface="+mn-cs"/>
              </a:defRPr>
            </a:lvl2pPr>
            <a:lvl3pPr>
              <a:lnSpc>
                <a:spcPct val="120000"/>
              </a:lnSpc>
              <a:spcBef>
                <a:spcPts val="400"/>
              </a:spcBef>
              <a:spcAft>
                <a:spcPts val="400"/>
              </a:spcAft>
              <a:defRPr/>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en-US"/>
              <a:t>Three column continuous text box</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US"/>
              <a:t>Second level</a:t>
            </a:r>
          </a:p>
          <a:p>
            <a:pPr lvl="2"/>
            <a:r>
              <a:rPr lang="en-US"/>
              <a:t>Third level</a:t>
            </a:r>
          </a:p>
        </p:txBody>
      </p:sp>
    </p:spTree>
    <p:extLst>
      <p:ext uri="{BB962C8B-B14F-4D97-AF65-F5344CB8AC3E}">
        <p14:creationId xmlns:p14="http://schemas.microsoft.com/office/powerpoint/2010/main" val="158087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Image strip with text">
    <p:bg>
      <p:bgPr>
        <a:solidFill>
          <a:schemeClr val="bg1"/>
        </a:solidFill>
        <a:effectLst/>
      </p:bgPr>
    </p:bg>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C05822E-F8EF-0B26-EE8C-294CF585952F}"/>
              </a:ext>
            </a:extLst>
          </p:cNvPr>
          <p:cNvSpPr>
            <a:spLocks noGrp="1"/>
          </p:cNvSpPr>
          <p:nvPr>
            <p:ph type="title"/>
          </p:nvPr>
        </p:nvSpPr>
        <p:spPr>
          <a:xfrm>
            <a:off x="449263" y="701874"/>
            <a:ext cx="7051812" cy="715669"/>
          </a:xfrm>
        </p:spPr>
        <p:txBody>
          <a:bodyPr/>
          <a:lstStyle/>
          <a:p>
            <a:r>
              <a:rPr lang="en-US"/>
              <a:t>Click to edit Master title style</a:t>
            </a:r>
            <a:endParaRPr lang="en-GB"/>
          </a:p>
        </p:txBody>
      </p:sp>
      <p:sp>
        <p:nvSpPr>
          <p:cNvPr id="5" name="Placeholder">
            <a:extLst>
              <a:ext uri="{FF2B5EF4-FFF2-40B4-BE49-F238E27FC236}">
                <a16:creationId xmlns:a16="http://schemas.microsoft.com/office/drawing/2014/main" id="{65EFF5B5-9A6C-6AFB-ABBA-564B4F8855CF}"/>
              </a:ext>
            </a:extLst>
          </p:cNvPr>
          <p:cNvSpPr>
            <a:spLocks noGrp="1"/>
          </p:cNvSpPr>
          <p:nvPr>
            <p:ph type="body" sz="quarter" idx="11"/>
          </p:nvPr>
        </p:nvSpPr>
        <p:spPr>
          <a:xfrm>
            <a:off x="449263" y="1809749"/>
            <a:ext cx="5499100" cy="4138613"/>
          </a:xfrm>
          <a:prstGeom prst="rect">
            <a:avLst/>
          </a:prstGeom>
        </p:spPr>
        <p:txBody>
          <a:bodyPr numCol="2" spcCol="288000"/>
          <a:lstStyle>
            <a:lvl1pPr marL="0" indent="0">
              <a:lnSpc>
                <a:spcPct val="115000"/>
              </a:lnSpc>
              <a:spcBef>
                <a:spcPts val="400"/>
              </a:spcBef>
              <a:spcAft>
                <a:spcPts val="400"/>
              </a:spcAft>
              <a:buFont typeface="Wingdings 2" panose="05020102010507070707" pitchFamily="18" charset="2"/>
              <a:buNone/>
              <a:defRPr sz="1200"/>
            </a:lvl1pPr>
            <a:lvl2pPr marL="180975" indent="-180975">
              <a:lnSpc>
                <a:spcPct val="115000"/>
              </a:lnSpc>
              <a:spcBef>
                <a:spcPts val="400"/>
              </a:spcBef>
              <a:spcAft>
                <a:spcPts val="400"/>
              </a:spcAft>
              <a:defRPr lang="en-US" sz="1200" kern="1200" dirty="0">
                <a:solidFill>
                  <a:schemeClr val="tx1"/>
                </a:solidFill>
                <a:latin typeface="Barlow" panose="00000500000000000000" pitchFamily="2" charset="0"/>
                <a:ea typeface="+mn-ea"/>
                <a:cs typeface="+mn-cs"/>
              </a:defRPr>
            </a:lvl2pPr>
            <a:lvl3pPr>
              <a:lnSpc>
                <a:spcPct val="115000"/>
              </a:lnSpc>
              <a:spcBef>
                <a:spcPts val="400"/>
              </a:spcBef>
              <a:spcAft>
                <a:spcPts val="400"/>
              </a:spcAft>
              <a:defRPr sz="1200"/>
            </a:lvl3pPr>
            <a:lvl4pPr>
              <a:lnSpc>
                <a:spcPct val="120000"/>
              </a:lnSpc>
              <a:spcBef>
                <a:spcPts val="400"/>
              </a:spcBef>
              <a:spcAft>
                <a:spcPts val="400"/>
              </a:spcAft>
              <a:defRPr sz="1200"/>
            </a:lvl4pPr>
            <a:lvl5pPr>
              <a:lnSpc>
                <a:spcPct val="120000"/>
              </a:lnSpc>
              <a:spcBef>
                <a:spcPts val="400"/>
              </a:spcBef>
              <a:spcAft>
                <a:spcPts val="400"/>
              </a:spcAft>
              <a:defRPr sz="1200"/>
            </a:lvl5pPr>
          </a:lstStyle>
          <a:p>
            <a:pPr lvl="0"/>
            <a:r>
              <a:rPr lang="en-US"/>
              <a:t>Click to edit Master text styles</a:t>
            </a:r>
          </a:p>
          <a:p>
            <a:pPr lvl="1"/>
            <a:r>
              <a:rPr lang="en-US"/>
              <a:t>Second level</a:t>
            </a:r>
          </a:p>
          <a:p>
            <a:pPr lvl="2"/>
            <a:r>
              <a:rPr lang="en-US"/>
              <a:t>Third level</a:t>
            </a:r>
          </a:p>
        </p:txBody>
      </p:sp>
      <p:sp>
        <p:nvSpPr>
          <p:cNvPr id="16" name="Picture Placeholder">
            <a:extLst>
              <a:ext uri="{FF2B5EF4-FFF2-40B4-BE49-F238E27FC236}">
                <a16:creationId xmlns:a16="http://schemas.microsoft.com/office/drawing/2014/main" id="{1F1C54D2-D2EE-04BE-5F32-CEBA48FF0D37}"/>
              </a:ext>
              <a:ext uri="{C183D7F6-B498-43B3-948B-1728B52AA6E4}">
                <adec:decorative xmlns:adec="http://schemas.microsoft.com/office/drawing/2017/decorative" val="1"/>
              </a:ext>
            </a:extLst>
          </p:cNvPr>
          <p:cNvSpPr>
            <a:spLocks noGrp="1"/>
          </p:cNvSpPr>
          <p:nvPr>
            <p:ph type="pic" sz="quarter" idx="10"/>
          </p:nvPr>
        </p:nvSpPr>
        <p:spPr>
          <a:xfrm>
            <a:off x="3600450" y="1"/>
            <a:ext cx="8591550" cy="6858000"/>
          </a:xfrm>
          <a:custGeom>
            <a:avLst/>
            <a:gdLst>
              <a:gd name="connsiteX0" fmla="*/ 6857996 w 8591550"/>
              <a:gd name="connsiteY0" fmla="*/ 0 h 6858000"/>
              <a:gd name="connsiteX1" fmla="*/ 8591550 w 8591550"/>
              <a:gd name="connsiteY1" fmla="*/ 0 h 6858000"/>
              <a:gd name="connsiteX2" fmla="*/ 8591550 w 8591550"/>
              <a:gd name="connsiteY2" fmla="*/ 3852860 h 6858000"/>
              <a:gd name="connsiteX3" fmla="*/ 5586410 w 8591550"/>
              <a:gd name="connsiteY3" fmla="*/ 6858000 h 6858000"/>
              <a:gd name="connsiteX4" fmla="*/ 0 w 8591550"/>
              <a:gd name="connsiteY4" fmla="*/ 6858000 h 6858000"/>
              <a:gd name="connsiteX5" fmla="*/ 0 w 8591550"/>
              <a:gd name="connsiteY5" fmla="*/ 68579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1550" h="6858000">
                <a:moveTo>
                  <a:pt x="6857996" y="0"/>
                </a:moveTo>
                <a:lnTo>
                  <a:pt x="8591550" y="0"/>
                </a:lnTo>
                <a:lnTo>
                  <a:pt x="8591550" y="3852860"/>
                </a:lnTo>
                <a:lnTo>
                  <a:pt x="5586410" y="6858000"/>
                </a:lnTo>
                <a:lnTo>
                  <a:pt x="0" y="6858000"/>
                </a:lnTo>
                <a:lnTo>
                  <a:pt x="0" y="6857996"/>
                </a:lnTo>
                <a:close/>
              </a:path>
            </a:pathLst>
          </a:custGeom>
          <a:pattFill prst="dkVert">
            <a:fgClr>
              <a:schemeClr val="bg1">
                <a:lumMod val="85000"/>
              </a:schemeClr>
            </a:fgClr>
            <a:bgClr>
              <a:schemeClr val="bg1"/>
            </a:bgClr>
          </a:pattFill>
        </p:spPr>
        <p:txBody>
          <a:bodyPr vert="horz" wrap="square" lIns="0" tIns="0" rIns="0" bIns="2520000" rtlCol="0" anchor="b">
            <a:noAutofit/>
          </a:bodyPr>
          <a:lstStyle>
            <a:lvl1pPr algn="ctr">
              <a:defRPr lang="en-GB"/>
            </a:lvl1pPr>
          </a:lstStyle>
          <a:p>
            <a:pPr lvl="0"/>
            <a:r>
              <a:rPr lang="en-US"/>
              <a:t>Click icon to add picture</a:t>
            </a:r>
            <a:endParaRPr lang="en-GB"/>
          </a:p>
        </p:txBody>
      </p:sp>
      <p:sp>
        <p:nvSpPr>
          <p:cNvPr id="4" name="Classification">
            <a:extLst>
              <a:ext uri="{FF2B5EF4-FFF2-40B4-BE49-F238E27FC236}">
                <a16:creationId xmlns:a16="http://schemas.microsoft.com/office/drawing/2014/main" id="{2A357368-6911-F108-4C72-BC6BCD6C22E2}"/>
              </a:ext>
              <a:ext uri="{C183D7F6-B498-43B3-948B-1728B52AA6E4}">
                <adec:decorative xmlns:adec="http://schemas.microsoft.com/office/drawing/2017/decorative" val="1"/>
              </a:ext>
            </a:extLst>
          </p:cNvPr>
          <p:cNvSpPr txBox="1">
            <a:spLocks/>
          </p:cNvSpPr>
          <p:nvPr/>
        </p:nvSpPr>
        <p:spPr>
          <a:xfrm>
            <a:off x="440939" y="6251108"/>
            <a:ext cx="1925190"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tx1"/>
                </a:solidFill>
                <a:effectLst/>
                <a:latin typeface="Barlow" panose="00000500000000000000" pitchFamily="2" charset="0"/>
              </a:rPr>
              <a:t>© Ipsos | Doc Name | Month Year | Version # | Public | Internal/Client Use Only | Strictly Confidential</a:t>
            </a:r>
          </a:p>
        </p:txBody>
      </p:sp>
      <p:pic>
        <p:nvPicPr>
          <p:cNvPr id="2" name="Ipsos Logo">
            <a:extLst>
              <a:ext uri="{FF2B5EF4-FFF2-40B4-BE49-F238E27FC236}">
                <a16:creationId xmlns:a16="http://schemas.microsoft.com/office/drawing/2014/main" id="{5736C387-1E30-3967-00C5-67A2D4B1A6F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64717663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Biographi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4ADF9F4-0984-90BB-D24E-468E60FF06E5}"/>
              </a:ext>
            </a:extLst>
          </p:cNvPr>
          <p:cNvSpPr>
            <a:spLocks noGrp="1"/>
          </p:cNvSpPr>
          <p:nvPr>
            <p:ph type="title" hasCustomPrompt="1"/>
          </p:nvPr>
        </p:nvSpPr>
        <p:spPr/>
        <p:txBody>
          <a:bodyPr/>
          <a:lstStyle>
            <a:lvl1pPr>
              <a:defRPr/>
            </a:lvl1pPr>
          </a:lstStyle>
          <a:p>
            <a:r>
              <a:rPr lang="en-US"/>
              <a:t>Biographies / Team Slide</a:t>
            </a:r>
            <a:endParaRPr lang="en-GB"/>
          </a:p>
        </p:txBody>
      </p:sp>
      <p:sp>
        <p:nvSpPr>
          <p:cNvPr id="16" name="Name 1">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a:t>First name</a:t>
            </a:r>
          </a:p>
          <a:p>
            <a:pPr lvl="1"/>
            <a:r>
              <a:rPr lang="en-GB"/>
              <a:t>Last name</a:t>
            </a:r>
          </a:p>
        </p:txBody>
      </p:sp>
      <p:sp>
        <p:nvSpPr>
          <p:cNvPr id="6" name="Picture Placeholder 1">
            <a:extLst>
              <a:ext uri="{FF2B5EF4-FFF2-40B4-BE49-F238E27FC236}">
                <a16:creationId xmlns:a16="http://schemas.microsoft.com/office/drawing/2014/main" id="{1D022528-6EBA-C4A0-BEB6-F9204610C897}"/>
              </a:ext>
              <a:ext uri="{C183D7F6-B498-43B3-948B-1728B52AA6E4}">
                <adec:decorative xmlns:adec="http://schemas.microsoft.com/office/drawing/2017/decorative" val="1"/>
              </a:ext>
            </a:extLst>
          </p:cNvPr>
          <p:cNvSpPr>
            <a:spLocks noGrp="1"/>
          </p:cNvSpPr>
          <p:nvPr>
            <p:ph type="pic" sz="quarter" idx="19"/>
          </p:nvPr>
        </p:nvSpPr>
        <p:spPr>
          <a:xfrm>
            <a:off x="455613" y="232385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a:p>
        </p:txBody>
      </p:sp>
      <p:sp>
        <p:nvSpPr>
          <p:cNvPr id="15" name="Placeholder 1">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0" name="Name 2">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79122"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a:t>First name</a:t>
            </a:r>
          </a:p>
          <a:p>
            <a:pPr lvl="1"/>
            <a:r>
              <a:rPr lang="en-GB"/>
              <a:t>Last name</a:t>
            </a:r>
          </a:p>
        </p:txBody>
      </p:sp>
      <p:sp>
        <p:nvSpPr>
          <p:cNvPr id="7" name="Picture Placeholder 2">
            <a:extLst>
              <a:ext uri="{FF2B5EF4-FFF2-40B4-BE49-F238E27FC236}">
                <a16:creationId xmlns:a16="http://schemas.microsoft.com/office/drawing/2014/main" id="{BCAD9EA5-E736-4B69-C6BA-B70AA49A3DC7}"/>
              </a:ext>
              <a:ext uri="{C183D7F6-B498-43B3-948B-1728B52AA6E4}">
                <adec:decorative xmlns:adec="http://schemas.microsoft.com/office/drawing/2017/decorative" val="1"/>
              </a:ext>
            </a:extLst>
          </p:cNvPr>
          <p:cNvSpPr>
            <a:spLocks noGrp="1"/>
          </p:cNvSpPr>
          <p:nvPr>
            <p:ph type="pic" sz="quarter" idx="39"/>
          </p:nvPr>
        </p:nvSpPr>
        <p:spPr>
          <a:xfrm>
            <a:off x="2390052"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a:p>
        </p:txBody>
      </p:sp>
      <p:sp>
        <p:nvSpPr>
          <p:cNvPr id="21" name="Placeholder 2">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79892"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4" name="Name 3">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15331" y="1736725"/>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a:t>First name</a:t>
            </a:r>
          </a:p>
          <a:p>
            <a:pPr lvl="1"/>
            <a:r>
              <a:rPr lang="en-GB"/>
              <a:t>Last name</a:t>
            </a:r>
          </a:p>
        </p:txBody>
      </p:sp>
      <p:sp>
        <p:nvSpPr>
          <p:cNvPr id="8" name="Picture Placeholder 3">
            <a:extLst>
              <a:ext uri="{FF2B5EF4-FFF2-40B4-BE49-F238E27FC236}">
                <a16:creationId xmlns:a16="http://schemas.microsoft.com/office/drawing/2014/main" id="{357D52C6-2870-E30F-D4E4-6FE20FD88ED3}"/>
              </a:ext>
              <a:ext uri="{C183D7F6-B498-43B3-948B-1728B52AA6E4}">
                <adec:decorative xmlns:adec="http://schemas.microsoft.com/office/drawing/2017/decorative" val="1"/>
              </a:ext>
            </a:extLst>
          </p:cNvPr>
          <p:cNvSpPr>
            <a:spLocks noGrp="1"/>
          </p:cNvSpPr>
          <p:nvPr>
            <p:ph type="pic" sz="quarter" idx="40"/>
          </p:nvPr>
        </p:nvSpPr>
        <p:spPr>
          <a:xfrm>
            <a:off x="4324491"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a:p>
        </p:txBody>
      </p:sp>
      <p:sp>
        <p:nvSpPr>
          <p:cNvPr id="25" name="Placeholder 3">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16871" y="4045998"/>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27" name="Name 4">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51540"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a:t>First name</a:t>
            </a:r>
          </a:p>
          <a:p>
            <a:pPr lvl="1"/>
            <a:r>
              <a:rPr lang="en-GB"/>
              <a:t>Last name</a:t>
            </a:r>
          </a:p>
        </p:txBody>
      </p:sp>
      <p:sp>
        <p:nvSpPr>
          <p:cNvPr id="9" name="Picture Placeholder 4">
            <a:extLst>
              <a:ext uri="{FF2B5EF4-FFF2-40B4-BE49-F238E27FC236}">
                <a16:creationId xmlns:a16="http://schemas.microsoft.com/office/drawing/2014/main" id="{074A36C6-E21E-40D7-90B6-E4EE4ED33126}"/>
              </a:ext>
              <a:ext uri="{C183D7F6-B498-43B3-948B-1728B52AA6E4}">
                <adec:decorative xmlns:adec="http://schemas.microsoft.com/office/drawing/2017/decorative" val="1"/>
              </a:ext>
            </a:extLst>
          </p:cNvPr>
          <p:cNvSpPr>
            <a:spLocks noGrp="1"/>
          </p:cNvSpPr>
          <p:nvPr>
            <p:ph type="pic" sz="quarter" idx="41"/>
          </p:nvPr>
        </p:nvSpPr>
        <p:spPr>
          <a:xfrm>
            <a:off x="6258930"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a:p>
        </p:txBody>
      </p:sp>
      <p:sp>
        <p:nvSpPr>
          <p:cNvPr id="28" name="Placeholder 4">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53850"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30" name="Name 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187749" y="1748727"/>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a:t>First name</a:t>
            </a:r>
          </a:p>
          <a:p>
            <a:pPr lvl="1"/>
            <a:r>
              <a:rPr lang="en-GB"/>
              <a:t>Last name</a:t>
            </a:r>
          </a:p>
        </p:txBody>
      </p:sp>
      <p:sp>
        <p:nvSpPr>
          <p:cNvPr id="19" name="Picture Placeholder 5">
            <a:extLst>
              <a:ext uri="{FF2B5EF4-FFF2-40B4-BE49-F238E27FC236}">
                <a16:creationId xmlns:a16="http://schemas.microsoft.com/office/drawing/2014/main" id="{F63214CF-5EA4-B6FC-063D-D3496667EF2D}"/>
              </a:ext>
              <a:ext uri="{C183D7F6-B498-43B3-948B-1728B52AA6E4}">
                <adec:decorative xmlns:adec="http://schemas.microsoft.com/office/drawing/2017/decorative" val="1"/>
              </a:ext>
            </a:extLst>
          </p:cNvPr>
          <p:cNvSpPr>
            <a:spLocks noGrp="1"/>
          </p:cNvSpPr>
          <p:nvPr>
            <p:ph type="pic" sz="quarter" idx="42"/>
          </p:nvPr>
        </p:nvSpPr>
        <p:spPr>
          <a:xfrm>
            <a:off x="819336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a:p>
        </p:txBody>
      </p:sp>
      <p:sp>
        <p:nvSpPr>
          <p:cNvPr id="31" name="Placeholder 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190829" y="4058000"/>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
        <p:nvSpPr>
          <p:cNvPr id="33" name="Name 6">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23957" y="1735212"/>
            <a:ext cx="1573660" cy="458202"/>
          </a:xfrm>
          <a:prstGeom prst="rect">
            <a:avLst/>
          </a:prstGeom>
        </p:spPr>
        <p:txBody>
          <a:bodyPr wrap="square" anchor="t">
            <a:spAutoFit/>
          </a:bodyPr>
          <a:lstStyle>
            <a:lvl1pPr>
              <a:spcBef>
                <a:spcPts val="0"/>
              </a:spcBef>
              <a:spcAft>
                <a:spcPts val="0"/>
              </a:spcAft>
              <a:defRPr sz="1400" b="1" cap="none" baseline="0">
                <a:solidFill>
                  <a:schemeClr val="tx1"/>
                </a:solidFill>
              </a:defRPr>
            </a:lvl1pPr>
            <a:lvl2pPr marL="0" indent="0">
              <a:spcBef>
                <a:spcPts val="0"/>
              </a:spcBef>
              <a:spcAft>
                <a:spcPts val="0"/>
              </a:spcAft>
              <a:buFont typeface="Barlow" panose="020B0604020202020204" pitchFamily="34" charset="0"/>
              <a:buNone/>
              <a:defRPr sz="1400" b="1" cap="none" baseline="0">
                <a:solidFill>
                  <a:schemeClr val="tx1"/>
                </a:solidFill>
              </a:defRPr>
            </a:lvl2pPr>
          </a:lstStyle>
          <a:p>
            <a:pPr lvl="0"/>
            <a:r>
              <a:rPr lang="en-GB"/>
              <a:t>First name</a:t>
            </a:r>
          </a:p>
          <a:p>
            <a:pPr lvl="1"/>
            <a:r>
              <a:rPr lang="en-GB"/>
              <a:t>Last name</a:t>
            </a:r>
          </a:p>
        </p:txBody>
      </p:sp>
      <p:sp>
        <p:nvSpPr>
          <p:cNvPr id="23" name="Picture Placeholder 6">
            <a:extLst>
              <a:ext uri="{FF2B5EF4-FFF2-40B4-BE49-F238E27FC236}">
                <a16:creationId xmlns:a16="http://schemas.microsoft.com/office/drawing/2014/main" id="{95C42D8A-99F6-7643-7FD4-13CD14652A53}"/>
              </a:ext>
              <a:ext uri="{C183D7F6-B498-43B3-948B-1728B52AA6E4}">
                <adec:decorative xmlns:adec="http://schemas.microsoft.com/office/drawing/2017/decorative" val="1"/>
              </a:ext>
            </a:extLst>
          </p:cNvPr>
          <p:cNvSpPr>
            <a:spLocks noGrp="1"/>
          </p:cNvSpPr>
          <p:nvPr>
            <p:ph type="pic" sz="quarter" idx="43"/>
          </p:nvPr>
        </p:nvSpPr>
        <p:spPr>
          <a:xfrm>
            <a:off x="10127809" y="2333862"/>
            <a:ext cx="1573660" cy="1573200"/>
          </a:xfrm>
          <a:custGeom>
            <a:avLst/>
            <a:gdLst>
              <a:gd name="connsiteX0" fmla="*/ 0 w 1573660"/>
              <a:gd name="connsiteY0" fmla="*/ 0 h 1573200"/>
              <a:gd name="connsiteX1" fmla="*/ 1573660 w 1573660"/>
              <a:gd name="connsiteY1" fmla="*/ 0 h 1573200"/>
              <a:gd name="connsiteX2" fmla="*/ 1573660 w 1573660"/>
              <a:gd name="connsiteY2" fmla="*/ 1349792 h 1573200"/>
              <a:gd name="connsiteX3" fmla="*/ 1350252 w 1573660"/>
              <a:gd name="connsiteY3" fmla="*/ 1573200 h 1573200"/>
              <a:gd name="connsiteX4" fmla="*/ 0 w 1573660"/>
              <a:gd name="connsiteY4" fmla="*/ 1573200 h 157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660" h="1573200">
                <a:moveTo>
                  <a:pt x="0" y="0"/>
                </a:moveTo>
                <a:lnTo>
                  <a:pt x="1573660" y="0"/>
                </a:lnTo>
                <a:lnTo>
                  <a:pt x="1573660" y="1349792"/>
                </a:lnTo>
                <a:lnTo>
                  <a:pt x="1350252" y="1573200"/>
                </a:lnTo>
                <a:lnTo>
                  <a:pt x="0" y="1573200"/>
                </a:lnTo>
                <a:close/>
              </a:path>
            </a:pathLst>
          </a:custGeom>
          <a:pattFill prst="dkUpDiag">
            <a:fgClr>
              <a:schemeClr val="bg1">
                <a:lumMod val="85000"/>
              </a:schemeClr>
            </a:fgClr>
            <a:bgClr>
              <a:schemeClr val="bg1"/>
            </a:bgClr>
          </a:pattFill>
        </p:spPr>
        <p:txBody>
          <a:bodyPr vert="horz" wrap="square" lIns="0" tIns="0" rIns="0" bIns="0" rtlCol="0" anchor="b">
            <a:noAutofit/>
          </a:bodyPr>
          <a:lstStyle>
            <a:lvl1pPr>
              <a:defRPr lang="en-GB" dirty="0"/>
            </a:lvl1pPr>
          </a:lstStyle>
          <a:p>
            <a:pPr lvl="0" algn="ctr"/>
            <a:r>
              <a:rPr lang="en-US"/>
              <a:t>Click icon to add picture</a:t>
            </a:r>
            <a:endParaRPr lang="en-GB"/>
          </a:p>
        </p:txBody>
      </p:sp>
      <p:sp>
        <p:nvSpPr>
          <p:cNvPr id="34" name="Placeholder 6">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27809" y="4044485"/>
            <a:ext cx="1573660" cy="1903877"/>
          </a:xfrm>
          <a:prstGeom prst="rect">
            <a:avLst/>
          </a:prstGeo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Barlow" panose="020B0604020202020204" pitchFamily="34" charset="0"/>
              <a:buNone/>
              <a:defRPr>
                <a:solidFill>
                  <a:schemeClr val="bg1"/>
                </a:solidFill>
              </a:defRPr>
            </a:lvl2pPr>
          </a:lstStyle>
          <a:p>
            <a:pPr lvl="0"/>
            <a:r>
              <a:rPr lang="en-GB"/>
              <a:t>Title and brief role description here</a:t>
            </a:r>
          </a:p>
        </p:txBody>
      </p:sp>
    </p:spTree>
    <p:extLst>
      <p:ext uri="{BB962C8B-B14F-4D97-AF65-F5344CB8AC3E}">
        <p14:creationId xmlns:p14="http://schemas.microsoft.com/office/powerpoint/2010/main" val="268415550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Statement slide">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hasCustomPrompt="1"/>
          </p:nvPr>
        </p:nvSpPr>
        <p:spPr>
          <a:xfrm>
            <a:off x="431999" y="1898850"/>
            <a:ext cx="7010201" cy="715669"/>
          </a:xfrm>
        </p:spPr>
        <p:txBody>
          <a:bodyPr/>
          <a:lstStyle>
            <a:lvl1pPr>
              <a:lnSpc>
                <a:spcPct val="100000"/>
              </a:lnSpc>
              <a:defRPr sz="3200" b="1" cap="none" baseline="0">
                <a:solidFill>
                  <a:schemeClr val="tx1"/>
                </a:solidFill>
                <a:latin typeface="Barlow" panose="00000500000000000000" pitchFamily="2" charset="0"/>
              </a:defRPr>
            </a:lvl1pPr>
          </a:lstStyle>
          <a:p>
            <a:r>
              <a:rPr lang="en-US"/>
              <a:t>Quote or statement here – </a:t>
            </a:r>
            <a:br>
              <a:rPr lang="en-US"/>
            </a:br>
            <a:r>
              <a:rPr lang="en-US"/>
              <a:t>only black text is fully accessible on teal, green or orange</a:t>
            </a:r>
            <a:endParaRPr lang="en-GB"/>
          </a:p>
        </p:txBody>
      </p:sp>
      <p:sp>
        <p:nvSpPr>
          <p:cNvPr id="4" name="Triangle">
            <a:extLst>
              <a:ext uri="{FF2B5EF4-FFF2-40B4-BE49-F238E27FC236}">
                <a16:creationId xmlns:a16="http://schemas.microsoft.com/office/drawing/2014/main" id="{AE7DDF0E-41B4-9738-7FF8-6113726879FE}"/>
              </a:ext>
              <a:ext uri="{C183D7F6-B498-43B3-948B-1728B52AA6E4}">
                <adec:decorative xmlns:adec="http://schemas.microsoft.com/office/drawing/2017/decorative" val="1"/>
              </a:ext>
            </a:extLst>
          </p:cNvPr>
          <p:cNvSpPr/>
          <p:nvPr userDrawn="1"/>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latin typeface="Barlow" panose="00000500000000000000" pitchFamily="2" charset="0"/>
            </a:endParaRPr>
          </a:p>
        </p:txBody>
      </p:sp>
      <p:sp>
        <p:nvSpPr>
          <p:cNvPr id="12" name="Classification">
            <a:extLst>
              <a:ext uri="{FF2B5EF4-FFF2-40B4-BE49-F238E27FC236}">
                <a16:creationId xmlns:a16="http://schemas.microsoft.com/office/drawing/2014/main" id="{1C5B0F71-0889-8AA3-1424-358FEF2E8AF4}"/>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
        <p:nvSpPr>
          <p:cNvPr id="11" name="Slide Number">
            <a:extLst>
              <a:ext uri="{FF2B5EF4-FFF2-40B4-BE49-F238E27FC236}">
                <a16:creationId xmlns:a16="http://schemas.microsoft.com/office/drawing/2014/main" id="{BE4B9BBA-B9E4-5FF2-9CD0-5259512082F0}"/>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latin typeface="Barlow" panose="00000500000000000000" pitchFamily="2" charset="0"/>
              </a:rPr>
              <a:pPr algn="ctr" rtl="0">
                <a:lnSpc>
                  <a:spcPct val="110000"/>
                </a:lnSpc>
                <a:spcBef>
                  <a:spcPts val="400"/>
                </a:spcBef>
                <a:spcAft>
                  <a:spcPts val="400"/>
                </a:spcAft>
              </a:pPr>
              <a:t>‹#›</a:t>
            </a:fld>
            <a:endParaRPr lang="en-GB" sz="900">
              <a:solidFill>
                <a:schemeClr val="bg1"/>
              </a:solidFill>
              <a:latin typeface="Barlow" panose="00000500000000000000" pitchFamily="2" charset="0"/>
            </a:endParaRPr>
          </a:p>
        </p:txBody>
      </p:sp>
      <p:pic>
        <p:nvPicPr>
          <p:cNvPr id="5" name="Ipsos Logo">
            <a:extLst>
              <a:ext uri="{FF2B5EF4-FFF2-40B4-BE49-F238E27FC236}">
                <a16:creationId xmlns:a16="http://schemas.microsoft.com/office/drawing/2014/main" id="{C8313A58-2212-9452-4CBE-3D4E7E92AA4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586615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de by side">
    <p:spTree>
      <p:nvGrpSpPr>
        <p:cNvPr id="1" name=""/>
        <p:cNvGrpSpPr/>
        <p:nvPr/>
      </p:nvGrpSpPr>
      <p:grpSpPr>
        <a:xfrm>
          <a:off x="0" y="0"/>
          <a:ext cx="0" cy="0"/>
          <a:chOff x="0" y="0"/>
          <a:chExt cx="0" cy="0"/>
        </a:xfrm>
      </p:grpSpPr>
      <p:sp>
        <p:nvSpPr>
          <p:cNvPr id="7" name="Title" descr="Header">
            <a:extLst>
              <a:ext uri="{FF2B5EF4-FFF2-40B4-BE49-F238E27FC236}">
                <a16:creationId xmlns:a16="http://schemas.microsoft.com/office/drawing/2014/main" id="{B80FCDC1-4ADD-40AF-8A4F-44573B1258DA}"/>
              </a:ext>
            </a:extLst>
          </p:cNvPr>
          <p:cNvSpPr>
            <a:spLocks noGrp="1"/>
          </p:cNvSpPr>
          <p:nvPr>
            <p:ph type="title"/>
          </p:nvPr>
        </p:nvSpPr>
        <p:spPr/>
        <p:txBody>
          <a:bodyPr/>
          <a:lstStyle/>
          <a:p>
            <a:r>
              <a:rPr lang="en-US"/>
              <a:t>Click to edit Master title style</a:t>
            </a:r>
            <a:endParaRPr lang="en-GB"/>
          </a:p>
        </p:txBody>
      </p:sp>
      <p:sp>
        <p:nvSpPr>
          <p:cNvPr id="3" name="Placeholder 1">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buSzPct val="110000"/>
              <a:buFont typeface="Arial" panose="020B0604020202020204" pitchFamily="34" charset="0"/>
              <a:buChar char="•"/>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0" name="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808163"/>
            <a:ext cx="5456880" cy="3861312"/>
          </a:xfrm>
          <a:prstGeom prst="rect">
            <a:avLst/>
          </a:prstGeom>
        </p:spPr>
        <p:txBody>
          <a:bodyPr>
            <a:noAutofit/>
          </a:bodyPr>
          <a:lstStyle>
            <a:lvl1pPr>
              <a:spcBef>
                <a:spcPts val="400"/>
              </a:spcBef>
              <a:defRPr sz="1400">
                <a:solidFill>
                  <a:schemeClr val="tx1"/>
                </a:solidFill>
              </a:defRPr>
            </a:lvl1pPr>
            <a:lvl2pPr marL="180975" indent="-180975">
              <a:spcBef>
                <a:spcPts val="400"/>
              </a:spcBef>
              <a:defRPr lang="en-GB" sz="1400" kern="1200" dirty="0">
                <a:solidFill>
                  <a:schemeClr val="tx1"/>
                </a:solidFill>
                <a:latin typeface="Barlow" panose="00000500000000000000" pitchFamily="2" charset="0"/>
                <a:ea typeface="+mn-ea"/>
                <a:cs typeface="+mn-cs"/>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4283684276"/>
      </p:ext>
    </p:extLst>
  </p:cSld>
  <p:clrMapOvr>
    <a:masterClrMapping/>
  </p:clrMapOvr>
  <p:extLst>
    <p:ext uri="{DCECCB84-F9BA-43D5-87BE-67443E8EF086}">
      <p15:sldGuideLst xmlns:p15="http://schemas.microsoft.com/office/powerpoint/2012/main">
        <p15:guide id="1" orient="horz" pos="432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style 1">
    <p:bg>
      <p:bgPr>
        <a:gradFill>
          <a:gsLst>
            <a:gs pos="24000">
              <a:schemeClr val="accent1">
                <a:lumMod val="35000"/>
              </a:schemeClr>
            </a:gs>
            <a:gs pos="100000">
              <a:schemeClr val="accent1"/>
            </a:gs>
          </a:gsLst>
          <a:lin ang="13500000" scaled="0"/>
        </a:gradFill>
        <a:effectLst/>
      </p:bgPr>
    </p:bg>
    <p:spTree>
      <p:nvGrpSpPr>
        <p:cNvPr id="1" name=""/>
        <p:cNvGrpSpPr/>
        <p:nvPr/>
      </p:nvGrpSpPr>
      <p:grpSpPr>
        <a:xfrm>
          <a:off x="0" y="0"/>
          <a:ext cx="0" cy="0"/>
          <a:chOff x="0" y="0"/>
          <a:chExt cx="0" cy="0"/>
        </a:xfrm>
      </p:grpSpPr>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3008550" y="2313873"/>
            <a:ext cx="7524198" cy="2636591"/>
          </a:xfrm>
          <a:prstGeom prst="rect">
            <a:avLst/>
          </a:prstGeom>
        </p:spPr>
        <p:txBody>
          <a:bodyPr anchor="t">
            <a:normAutofit/>
          </a:bodyPr>
          <a:lstStyle>
            <a:lvl1pPr marL="0" indent="0">
              <a:buNone/>
              <a:defRPr sz="3200">
                <a:solidFill>
                  <a:schemeClr val="bg1"/>
                </a:solidFill>
              </a:defRPr>
            </a:lvl1pPr>
          </a:lstStyle>
          <a:p>
            <a:pPr lvl="0"/>
            <a:r>
              <a:rPr lang="en-GB"/>
              <a:t>Insert your quote here</a:t>
            </a:r>
          </a:p>
        </p:txBody>
      </p:sp>
      <p:sp>
        <p:nvSpPr>
          <p:cNvPr id="5" name="Triangle">
            <a:extLst>
              <a:ext uri="{FF2B5EF4-FFF2-40B4-BE49-F238E27FC236}">
                <a16:creationId xmlns:a16="http://schemas.microsoft.com/office/drawing/2014/main" id="{92369341-2A1C-B6BE-3FEC-A2BEC04F6AA8}"/>
              </a:ext>
              <a:ext uri="{C183D7F6-B498-43B3-948B-1728B52AA6E4}">
                <adec:decorative xmlns:adec="http://schemas.microsoft.com/office/drawing/2017/decorative" val="1"/>
              </a:ext>
            </a:extLst>
          </p:cNvPr>
          <p:cNvSpPr/>
          <p:nvPr userDrawn="1"/>
        </p:nvSpPr>
        <p:spPr bwMode="auto">
          <a:xfrm rot="5400000">
            <a:off x="0" y="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latin typeface="Barlow" panose="00000500000000000000" pitchFamily="2" charset="0"/>
            </a:endParaRPr>
          </a:p>
        </p:txBody>
      </p:sp>
      <p:sp>
        <p:nvSpPr>
          <p:cNvPr id="9" name="Classification">
            <a:extLst>
              <a:ext uri="{FF2B5EF4-FFF2-40B4-BE49-F238E27FC236}">
                <a16:creationId xmlns:a16="http://schemas.microsoft.com/office/drawing/2014/main" id="{87AAF9A5-97ED-3121-02DE-E041C61DC066}"/>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
        <p:nvSpPr>
          <p:cNvPr id="8" name="Slide Number">
            <a:extLst>
              <a:ext uri="{FF2B5EF4-FFF2-40B4-BE49-F238E27FC236}">
                <a16:creationId xmlns:a16="http://schemas.microsoft.com/office/drawing/2014/main" id="{D37E2842-3D57-CC10-EC4F-9181EFE34C2A}"/>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latin typeface="Barlow" panose="00000500000000000000" pitchFamily="2" charset="0"/>
              </a:rPr>
              <a:pPr algn="ctr" rtl="0">
                <a:lnSpc>
                  <a:spcPct val="110000"/>
                </a:lnSpc>
                <a:spcBef>
                  <a:spcPts val="400"/>
                </a:spcBef>
                <a:spcAft>
                  <a:spcPts val="400"/>
                </a:spcAft>
              </a:pPr>
              <a:t>‹#›</a:t>
            </a:fld>
            <a:endParaRPr lang="en-GB" sz="900">
              <a:solidFill>
                <a:schemeClr val="bg1"/>
              </a:solidFill>
              <a:latin typeface="Barlow" panose="00000500000000000000" pitchFamily="2" charset="0"/>
            </a:endParaRPr>
          </a:p>
        </p:txBody>
      </p:sp>
      <p:pic>
        <p:nvPicPr>
          <p:cNvPr id="3" name="Ipsos Logo">
            <a:extLst>
              <a:ext uri="{FF2B5EF4-FFF2-40B4-BE49-F238E27FC236}">
                <a16:creationId xmlns:a16="http://schemas.microsoft.com/office/drawing/2014/main" id="{2B071C74-0F19-EA2F-036E-1B05F328FC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33002111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Quote Style 2">
    <p:bg>
      <p:bgPr>
        <a:solidFill>
          <a:schemeClr val="accent4"/>
        </a:solidFill>
        <a:effectLst/>
      </p:bgPr>
    </p:bg>
    <p:spTree>
      <p:nvGrpSpPr>
        <p:cNvPr id="1" name=""/>
        <p:cNvGrpSpPr/>
        <p:nvPr/>
      </p:nvGrpSpPr>
      <p:grpSpPr>
        <a:xfrm>
          <a:off x="0" y="0"/>
          <a:ext cx="0" cy="0"/>
          <a:chOff x="0" y="0"/>
          <a:chExt cx="0" cy="0"/>
        </a:xfrm>
      </p:grpSpPr>
      <p:sp>
        <p:nvSpPr>
          <p:cNvPr id="21" name="Quote">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1117571" y="2110704"/>
            <a:ext cx="7731153" cy="2636591"/>
          </a:xfrm>
          <a:prstGeom prst="rect">
            <a:avLst/>
          </a:prstGeom>
        </p:spPr>
        <p:txBody>
          <a:bodyPr anchor="t">
            <a:normAutofit/>
          </a:bodyPr>
          <a:lstStyle>
            <a:lvl1pPr marL="0" indent="0">
              <a:buNone/>
              <a:defRPr sz="2800">
                <a:solidFill>
                  <a:schemeClr val="bg1"/>
                </a:solidFill>
              </a:defRPr>
            </a:lvl1pPr>
          </a:lstStyle>
          <a:p>
            <a:pPr lvl="0"/>
            <a:r>
              <a:rPr lang="en-GB"/>
              <a:t>Insert your quote here</a:t>
            </a:r>
          </a:p>
        </p:txBody>
      </p:sp>
      <p:sp>
        <p:nvSpPr>
          <p:cNvPr id="5" name="Triangle">
            <a:extLst>
              <a:ext uri="{FF2B5EF4-FFF2-40B4-BE49-F238E27FC236}">
                <a16:creationId xmlns:a16="http://schemas.microsoft.com/office/drawing/2014/main" id="{5E6CCB16-8027-823A-186E-7DACFA70762B}"/>
              </a:ext>
              <a:ext uri="{C183D7F6-B498-43B3-948B-1728B52AA6E4}">
                <adec:decorative xmlns:adec="http://schemas.microsoft.com/office/drawing/2017/decorative" val="1"/>
              </a:ext>
            </a:extLst>
          </p:cNvPr>
          <p:cNvSpPr/>
          <p:nvPr userDrawn="1"/>
        </p:nvSpPr>
        <p:spPr>
          <a:xfrm rot="16200000">
            <a:off x="9086850" y="3733800"/>
            <a:ext cx="3124200" cy="31242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latin typeface="Barlow" panose="00000500000000000000" pitchFamily="2" charset="0"/>
            </a:endParaRPr>
          </a:p>
        </p:txBody>
      </p:sp>
      <p:sp>
        <p:nvSpPr>
          <p:cNvPr id="9" name="Classification">
            <a:extLst>
              <a:ext uri="{FF2B5EF4-FFF2-40B4-BE49-F238E27FC236}">
                <a16:creationId xmlns:a16="http://schemas.microsoft.com/office/drawing/2014/main" id="{9A7F0732-5FE1-1906-422A-09BFADEA9DDC}"/>
              </a:ext>
              <a:ext uri="{C183D7F6-B498-43B3-948B-1728B52AA6E4}">
                <adec:decorative xmlns:adec="http://schemas.microsoft.com/office/drawing/2017/decorative" val="1"/>
              </a:ext>
            </a:extLst>
          </p:cNvPr>
          <p:cNvSpPr txBox="1">
            <a:spLocks/>
          </p:cNvSpPr>
          <p:nvPr userDrawn="1"/>
        </p:nvSpPr>
        <p:spPr>
          <a:xfrm>
            <a:off x="440938" y="6488640"/>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
        <p:nvSpPr>
          <p:cNvPr id="8" name="Slide Number">
            <a:extLst>
              <a:ext uri="{FF2B5EF4-FFF2-40B4-BE49-F238E27FC236}">
                <a16:creationId xmlns:a16="http://schemas.microsoft.com/office/drawing/2014/main" id="{92A9A7B3-31B0-9E04-B931-0D35E84DED68}"/>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latin typeface="Barlow" panose="00000500000000000000" pitchFamily="2" charset="0"/>
              </a:rPr>
              <a:pPr algn="ctr" rtl="0">
                <a:lnSpc>
                  <a:spcPct val="110000"/>
                </a:lnSpc>
                <a:spcBef>
                  <a:spcPts val="400"/>
                </a:spcBef>
                <a:spcAft>
                  <a:spcPts val="400"/>
                </a:spcAft>
              </a:pPr>
              <a:t>‹#›</a:t>
            </a:fld>
            <a:endParaRPr lang="en-GB" sz="900">
              <a:solidFill>
                <a:schemeClr val="bg1"/>
              </a:solidFill>
              <a:latin typeface="Barlow" panose="00000500000000000000" pitchFamily="2" charset="0"/>
            </a:endParaRPr>
          </a:p>
        </p:txBody>
      </p:sp>
      <p:pic>
        <p:nvPicPr>
          <p:cNvPr id="3" name="Ipsos Logo">
            <a:extLst>
              <a:ext uri="{FF2B5EF4-FFF2-40B4-BE49-F238E27FC236}">
                <a16:creationId xmlns:a16="http://schemas.microsoft.com/office/drawing/2014/main" id="{3E29EF74-455B-BB39-180E-E2AFABF3D4B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179157804"/>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style 3">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latin typeface="Barlow" panose="00000500000000000000" pitchFamily="2" charset="0"/>
              </a:defRPr>
            </a:lvl1pPr>
          </a:lstStyle>
          <a:p>
            <a:r>
              <a:rPr lang="en-GB"/>
              <a:t>Summary text background image (text can be recoloured depending on image colour)</a:t>
            </a:r>
            <a:endParaRPr lang="fr-FR"/>
          </a:p>
        </p:txBody>
      </p:sp>
      <p:sp>
        <p:nvSpPr>
          <p:cNvPr id="4" name="Picture Placeholder">
            <a:extLst>
              <a:ext uri="{FF2B5EF4-FFF2-40B4-BE49-F238E27FC236}">
                <a16:creationId xmlns:a16="http://schemas.microsoft.com/office/drawing/2014/main" id="{A8B69072-8F91-57EB-1C5E-B1807F844055}"/>
              </a:ext>
              <a:ext uri="{C183D7F6-B498-43B3-948B-1728B52AA6E4}">
                <adec:decorative xmlns:adec="http://schemas.microsoft.com/office/drawing/2017/decorative" val="1"/>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733800 h 6858000"/>
              <a:gd name="connsiteX3" fmla="*/ 90678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733800"/>
                </a:lnTo>
                <a:lnTo>
                  <a:pt x="90678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dirty="0"/>
            </a:lvl1pPr>
          </a:lstStyle>
          <a:p>
            <a:pPr lvl="0" algn="ctr"/>
            <a:r>
              <a:rPr lang="en-GB"/>
              <a:t>Click icon in centre to add image</a:t>
            </a:r>
            <a:br>
              <a:rPr lang="en-GB"/>
            </a:br>
            <a:r>
              <a:rPr lang="en-GB"/>
              <a:t>Send image to back so elements show on the page</a:t>
            </a:r>
          </a:p>
          <a:p>
            <a:pPr lvl="0" algn="ctr"/>
            <a:endParaRPr lang="en-GB"/>
          </a:p>
          <a:p>
            <a:pPr lvl="0" algn="ctr"/>
            <a:endParaRPr lang="en-GB"/>
          </a:p>
          <a:p>
            <a:pPr lvl="0" algn="ctr"/>
            <a:endParaRPr lang="en-GB"/>
          </a:p>
        </p:txBody>
      </p:sp>
      <p:pic>
        <p:nvPicPr>
          <p:cNvPr id="6" name="Ipsos Logo">
            <a:extLst>
              <a:ext uri="{FF2B5EF4-FFF2-40B4-BE49-F238E27FC236}">
                <a16:creationId xmlns:a16="http://schemas.microsoft.com/office/drawing/2014/main" id="{52B28BDF-4159-E6C3-47E8-C045FBADA5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014203467"/>
      </p:ext>
    </p:extLst>
  </p:cSld>
  <p:clrMapOvr>
    <a:masterClrMapping/>
  </p:clrMapOvr>
  <p:hf hdr="0" ftr="0" dt="0"/>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Full bleed image layout">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A0EF3274-3DAF-E90F-9AC0-22CB0B64614D}"/>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lgn="ctr">
              <a:defRPr lang="en-GB"/>
            </a:lvl1pPr>
          </a:lstStyle>
          <a:p>
            <a:pPr lvl="0"/>
            <a:br>
              <a:rPr lang="en-US"/>
            </a:br>
            <a:br>
              <a:rPr lang="en-US"/>
            </a:br>
            <a:br>
              <a:rPr lang="en-US"/>
            </a:br>
            <a:br>
              <a:rPr lang="en-US"/>
            </a:br>
            <a:br>
              <a:rPr lang="en-US"/>
            </a:br>
            <a:r>
              <a:rPr lang="en-US"/>
              <a:t>Click icon to add picture</a:t>
            </a:r>
            <a:endParaRPr lang="en-GB"/>
          </a:p>
        </p:txBody>
      </p:sp>
    </p:spTree>
    <p:extLst>
      <p:ext uri="{BB962C8B-B14F-4D97-AF65-F5344CB8AC3E}">
        <p14:creationId xmlns:p14="http://schemas.microsoft.com/office/powerpoint/2010/main" val="169095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Cover2">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a:t>CLICK TO EDIT MASTER TITLE STYLE</a:t>
            </a:r>
            <a:endParaRPr lang="en-GB"/>
          </a:p>
        </p:txBody>
      </p:sp>
      <p:sp>
        <p:nvSpPr>
          <p:cNvPr id="4" name="Subtitle">
            <a:extLst>
              <a:ext uri="{FF2B5EF4-FFF2-40B4-BE49-F238E27FC236}">
                <a16:creationId xmlns:a16="http://schemas.microsoft.com/office/drawing/2014/main" id="{3C4CEC0F-4F4E-C628-E777-B49D1A8239A9}"/>
              </a:ext>
            </a:extLst>
          </p:cNvPr>
          <p:cNvSpPr>
            <a:spLocks noGrp="1"/>
          </p:cNvSpPr>
          <p:nvPr>
            <p:ph type="body" sz="quarter" idx="11" hasCustomPrompt="1"/>
          </p:nvPr>
        </p:nvSpPr>
        <p:spPr>
          <a:xfrm>
            <a:off x="4318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5" name="Parallelogram">
            <a:extLst>
              <a:ext uri="{FF2B5EF4-FFF2-40B4-BE49-F238E27FC236}">
                <a16:creationId xmlns:a16="http://schemas.microsoft.com/office/drawing/2014/main" id="{FC6D638B-3FB9-6E86-FCF3-E91BAFA35721}"/>
              </a:ext>
              <a:ext uri="{C183D7F6-B498-43B3-948B-1728B52AA6E4}">
                <adec:decorative xmlns:adec="http://schemas.microsoft.com/office/drawing/2017/decorative" val="1"/>
              </a:ext>
            </a:extLst>
          </p:cNvPr>
          <p:cNvSpPr/>
          <p:nvPr userDrawn="1"/>
        </p:nvSpPr>
        <p:spPr>
          <a:xfrm rot="8100000">
            <a:off x="4274993" y="2748846"/>
            <a:ext cx="10227496" cy="3345332"/>
          </a:xfrm>
          <a:custGeom>
            <a:avLst/>
            <a:gdLst>
              <a:gd name="connsiteX0" fmla="*/ 0 w 10227496"/>
              <a:gd name="connsiteY0" fmla="*/ 2822007 h 3345332"/>
              <a:gd name="connsiteX1" fmla="*/ 2822008 w 10227496"/>
              <a:gd name="connsiteY1" fmla="*/ 0 h 3345332"/>
              <a:gd name="connsiteX2" fmla="*/ 6882164 w 10227496"/>
              <a:gd name="connsiteY2" fmla="*/ 0 h 3345332"/>
              <a:gd name="connsiteX3" fmla="*/ 10227496 w 10227496"/>
              <a:gd name="connsiteY3" fmla="*/ 3345332 h 3345332"/>
              <a:gd name="connsiteX4" fmla="*/ 523325 w 10227496"/>
              <a:gd name="connsiteY4" fmla="*/ 3345332 h 3345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7496" h="3345332">
                <a:moveTo>
                  <a:pt x="0" y="2822007"/>
                </a:moveTo>
                <a:lnTo>
                  <a:pt x="2822008" y="0"/>
                </a:lnTo>
                <a:lnTo>
                  <a:pt x="6882164" y="0"/>
                </a:lnTo>
                <a:lnTo>
                  <a:pt x="10227496" y="3345332"/>
                </a:lnTo>
                <a:lnTo>
                  <a:pt x="523325" y="3345332"/>
                </a:lnTo>
                <a:close/>
              </a:path>
            </a:pathLst>
          </a:custGeom>
          <a:solidFill>
            <a:srgbClr val="00000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a:solidFill>
                <a:schemeClr val="tx1"/>
              </a:solidFill>
              <a:latin typeface="Barlow" panose="00000500000000000000" pitchFamily="2" charset="0"/>
            </a:endParaRPr>
          </a:p>
        </p:txBody>
      </p:sp>
      <p:sp>
        <p:nvSpPr>
          <p:cNvPr id="3" name="Classification">
            <a:extLst>
              <a:ext uri="{FF2B5EF4-FFF2-40B4-BE49-F238E27FC236}">
                <a16:creationId xmlns:a16="http://schemas.microsoft.com/office/drawing/2014/main" id="{6B269EC5-8F47-12C3-1099-D5DEFDEAED46}"/>
              </a:ext>
              <a:ext uri="{C183D7F6-B498-43B3-948B-1728B52AA6E4}">
                <adec:decorative xmlns:adec="http://schemas.microsoft.com/office/drawing/2017/decorative" val="1"/>
              </a:ext>
            </a:extLst>
          </p:cNvPr>
          <p:cNvSpPr txBox="1">
            <a:spLocks/>
          </p:cNvSpPr>
          <p:nvPr/>
        </p:nvSpPr>
        <p:spPr>
          <a:xfrm>
            <a:off x="440938" y="6497329"/>
            <a:ext cx="4672238" cy="12311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pic>
        <p:nvPicPr>
          <p:cNvPr id="7" name="Ipsos Logo">
            <a:extLst>
              <a:ext uri="{FF2B5EF4-FFF2-40B4-BE49-F238E27FC236}">
                <a16:creationId xmlns:a16="http://schemas.microsoft.com/office/drawing/2014/main" id="{7A2B175B-B946-04A7-B88B-99D86629758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00235506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bleed video layout">
    <p:spTree>
      <p:nvGrpSpPr>
        <p:cNvPr id="1" name=""/>
        <p:cNvGrpSpPr/>
        <p:nvPr/>
      </p:nvGrpSpPr>
      <p:grpSpPr>
        <a:xfrm>
          <a:off x="0" y="0"/>
          <a:ext cx="0" cy="0"/>
          <a:chOff x="0" y="0"/>
          <a:chExt cx="0" cy="0"/>
        </a:xfrm>
      </p:grpSpPr>
      <p:sp>
        <p:nvSpPr>
          <p:cNvPr id="4" name="Media Placeholder">
            <a:extLst>
              <a:ext uri="{FF2B5EF4-FFF2-40B4-BE49-F238E27FC236}">
                <a16:creationId xmlns:a16="http://schemas.microsoft.com/office/drawing/2014/main" id="{F33785E0-DBDC-A691-50F6-D30517E18DC3}"/>
              </a:ext>
              <a:ext uri="{C183D7F6-B498-43B3-948B-1728B52AA6E4}">
                <adec:decorative xmlns:adec="http://schemas.microsoft.com/office/drawing/2017/decorative" val="1"/>
              </a:ext>
            </a:extLst>
          </p:cNvPr>
          <p:cNvSpPr>
            <a:spLocks noGrp="1"/>
          </p:cNvSpPr>
          <p:nvPr>
            <p:ph type="media" sz="quarter" idx="10" hasCustomPrompt="1"/>
          </p:nvPr>
        </p:nvSpPr>
        <p:spPr>
          <a:xfrm>
            <a:off x="0" y="0"/>
            <a:ext cx="12192000" cy="6858000"/>
          </a:xfrm>
          <a:prstGeom prst="rect">
            <a:avLst/>
          </a:prstGeom>
          <a:pattFill prst="wdUpDiag">
            <a:fgClr>
              <a:schemeClr val="bg1">
                <a:lumMod val="95000"/>
              </a:schemeClr>
            </a:fgClr>
            <a:bgClr>
              <a:schemeClr val="bg1"/>
            </a:bgClr>
          </a:pattFill>
        </p:spPr>
        <p:txBody>
          <a:bodyPr vert="horz" lIns="0" tIns="0" rIns="0" bIns="0" rtlCol="0" anchor="ctr">
            <a:noAutofit/>
          </a:bodyPr>
          <a:lstStyle>
            <a:lvl1pPr>
              <a:defRPr lang="en-GB"/>
            </a:lvl1pPr>
          </a:lstStyle>
          <a:p>
            <a:pPr lvl="0" algn="ctr"/>
            <a:br>
              <a:rPr lang="en-GB"/>
            </a:br>
            <a:br>
              <a:rPr lang="en-GB"/>
            </a:br>
            <a:br>
              <a:rPr lang="en-GB"/>
            </a:br>
            <a:br>
              <a:rPr lang="en-GB"/>
            </a:br>
            <a:br>
              <a:rPr lang="en-GB"/>
            </a:br>
            <a:br>
              <a:rPr lang="en-GB"/>
            </a:br>
            <a:r>
              <a:rPr lang="en-GB"/>
              <a:t>Full bleed video layout</a:t>
            </a:r>
          </a:p>
        </p:txBody>
      </p:sp>
    </p:spTree>
    <p:extLst>
      <p:ext uri="{BB962C8B-B14F-4D97-AF65-F5344CB8AC3E}">
        <p14:creationId xmlns:p14="http://schemas.microsoft.com/office/powerpoint/2010/main" val="113345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and diagram">
    <p:spTree>
      <p:nvGrpSpPr>
        <p:cNvPr id="1" name=""/>
        <p:cNvGrpSpPr/>
        <p:nvPr/>
      </p:nvGrpSpPr>
      <p:grpSpPr>
        <a:xfrm>
          <a:off x="0" y="0"/>
          <a:ext cx="0" cy="0"/>
          <a:chOff x="0" y="0"/>
          <a:chExt cx="0" cy="0"/>
        </a:xfrm>
      </p:grpSpPr>
      <p:sp>
        <p:nvSpPr>
          <p:cNvPr id="5" name="Title" descr="Header">
            <a:extLst>
              <a:ext uri="{FF2B5EF4-FFF2-40B4-BE49-F238E27FC236}">
                <a16:creationId xmlns:a16="http://schemas.microsoft.com/office/drawing/2014/main" id="{4E7DB10B-B766-4A3C-BABF-17B2D91DB2CE}"/>
              </a:ext>
              <a:ext uri="{C183D7F6-B498-43B3-948B-1728B52AA6E4}">
                <adec:decorative xmlns:adec="http://schemas.microsoft.com/office/drawing/2017/decorative" val="0"/>
              </a:ext>
            </a:extLst>
          </p:cNvPr>
          <p:cNvSpPr>
            <a:spLocks noGrp="1"/>
          </p:cNvSpPr>
          <p:nvPr>
            <p:ph type="title"/>
          </p:nvPr>
        </p:nvSpPr>
        <p:spPr/>
        <p:txBody>
          <a:bodyPr/>
          <a:lstStyle/>
          <a:p>
            <a:r>
              <a:rPr lang="en-US"/>
              <a:t>Click to edit Master title style</a:t>
            </a:r>
            <a:endParaRPr lang="en-GB"/>
          </a:p>
        </p:txBody>
      </p:sp>
      <p:sp>
        <p:nvSpPr>
          <p:cNvPr id="3" name="Placeholder">
            <a:extLst>
              <a:ext uri="{FF2B5EF4-FFF2-40B4-BE49-F238E27FC236}">
                <a16:creationId xmlns:a16="http://schemas.microsoft.com/office/drawing/2014/main" id="{1703231E-4063-4D72-A4F3-5BF19050C303}"/>
              </a:ext>
              <a:ext uri="{C183D7F6-B498-43B3-948B-1728B52AA6E4}">
                <adec:decorative xmlns:adec="http://schemas.microsoft.com/office/drawing/2017/decorative" val="0"/>
              </a:ext>
            </a:extLst>
          </p:cNvPr>
          <p:cNvSpPr>
            <a:spLocks noGrp="1"/>
          </p:cNvSpPr>
          <p:nvPr>
            <p:ph idx="1" hasCustomPrompt="1"/>
          </p:nvPr>
        </p:nvSpPr>
        <p:spPr>
          <a:xfrm>
            <a:off x="450001" y="1792800"/>
            <a:ext cx="2591650" cy="3876675"/>
          </a:xfrm>
          <a:prstGeom prst="rect">
            <a:avLst/>
          </a:prstGeom>
        </p:spPr>
        <p:txBody>
          <a:bodyPr>
            <a:noAutofit/>
          </a:bodyPr>
          <a:lstStyle>
            <a:lvl1pPr>
              <a:spcBef>
                <a:spcPts val="400"/>
              </a:spcBef>
              <a:defRPr sz="1200">
                <a:solidFill>
                  <a:schemeClr val="tx1"/>
                </a:solidFill>
              </a:defRPr>
            </a:lvl1pPr>
            <a:lvl2pPr marL="180975" indent="-180975">
              <a:spcBef>
                <a:spcPts val="400"/>
              </a:spcBef>
              <a:buSzPct val="100000"/>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
        <p:nvSpPr>
          <p:cNvPr id="8" name="Chart / Diagram">
            <a:extLst>
              <a:ext uri="{FF2B5EF4-FFF2-40B4-BE49-F238E27FC236}">
                <a16:creationId xmlns:a16="http://schemas.microsoft.com/office/drawing/2014/main" id="{08D894DB-FF91-4B8E-8C44-72A8DC9940DE}"/>
              </a:ext>
              <a:ext uri="{C183D7F6-B498-43B3-948B-1728B52AA6E4}">
                <adec:decorative xmlns:adec="http://schemas.microsoft.com/office/drawing/2017/decorative" val="0"/>
              </a:ext>
            </a:extLst>
          </p:cNvPr>
          <p:cNvSpPr>
            <a:spLocks noGrp="1"/>
          </p:cNvSpPr>
          <p:nvPr>
            <p:ph sz="quarter" idx="19" hasCustomPrompt="1"/>
          </p:nvPr>
        </p:nvSpPr>
        <p:spPr>
          <a:xfrm>
            <a:off x="3355975" y="1792800"/>
            <a:ext cx="8410071" cy="3877200"/>
          </a:xfrm>
          <a:prstGeom prst="rect">
            <a:avLst/>
          </a:prstGeom>
          <a:solidFill>
            <a:schemeClr val="bg1">
              <a:lumMod val="95000"/>
            </a:schemeClr>
          </a:solidFill>
        </p:spPr>
        <p:txBody>
          <a:bodyPr/>
          <a:lstStyle>
            <a:lvl1pPr>
              <a:defRPr sz="1400"/>
            </a:lvl1pPr>
            <a:lvl2pPr>
              <a:defRPr sz="1200"/>
            </a:lvl2pPr>
            <a:lvl3pPr>
              <a:defRPr sz="1200"/>
            </a:lvl3pPr>
            <a:lvl4pPr>
              <a:defRPr sz="1200"/>
            </a:lvl4pPr>
            <a:lvl5pPr>
              <a:defRPr sz="1200"/>
            </a:lvl5pPr>
          </a:lstStyle>
          <a:p>
            <a:pPr lvl="0"/>
            <a:r>
              <a:rPr lang="en-US"/>
              <a:t>Insert diagram or visual content here</a:t>
            </a:r>
          </a:p>
        </p:txBody>
      </p:sp>
      <p:sp>
        <p:nvSpPr>
          <p:cNvPr id="11" name="Base &amp; Source">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a:prstGeom prst="rect">
            <a:avLst/>
          </a:prstGeo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Tree>
    <p:extLst>
      <p:ext uri="{BB962C8B-B14F-4D97-AF65-F5344CB8AC3E}">
        <p14:creationId xmlns:p14="http://schemas.microsoft.com/office/powerpoint/2010/main" val="2109981729"/>
      </p:ext>
    </p:extLst>
  </p:cSld>
  <p:clrMapOvr>
    <a:masterClrMapping/>
  </p:clrMapOvr>
  <p:hf hdr="0" ftr="0" dt="0"/>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THANK YOU SLIDE">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4" y="1092494"/>
            <a:ext cx="5391605" cy="715669"/>
          </a:xfrm>
        </p:spPr>
        <p:txBody>
          <a:bodyPr/>
          <a:lstStyle>
            <a:lvl1pPr>
              <a:defRPr sz="4800">
                <a:solidFill>
                  <a:schemeClr val="bg1"/>
                </a:solidFill>
                <a:latin typeface="+mj-lt"/>
              </a:defRPr>
            </a:lvl1pPr>
          </a:lstStyle>
          <a:p>
            <a:r>
              <a:rPr lang="en-US"/>
              <a:t>CLICK TO EDIT MASTER TITLE STYLE</a:t>
            </a:r>
            <a:endParaRPr lang="en-GB"/>
          </a:p>
        </p:txBody>
      </p:sp>
      <p:sp>
        <p:nvSpPr>
          <p:cNvPr id="6" name="Subtitle">
            <a:extLst>
              <a:ext uri="{FF2B5EF4-FFF2-40B4-BE49-F238E27FC236}">
                <a16:creationId xmlns:a16="http://schemas.microsoft.com/office/drawing/2014/main" id="{D0EB7A7D-8D5E-F9FC-C8D3-285DE34876F7}"/>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
        <p:nvSpPr>
          <p:cNvPr id="3" name="Classification">
            <a:extLst>
              <a:ext uri="{FF2B5EF4-FFF2-40B4-BE49-F238E27FC236}">
                <a16:creationId xmlns:a16="http://schemas.microsoft.com/office/drawing/2014/main" id="{17D0DCBF-ACFF-8F0D-8623-B163A6852A26}"/>
              </a:ext>
              <a:ext uri="{C183D7F6-B498-43B3-948B-1728B52AA6E4}">
                <adec:decorative xmlns:adec="http://schemas.microsoft.com/office/drawing/2017/decorative" val="1"/>
              </a:ext>
            </a:extLst>
          </p:cNvPr>
          <p:cNvSpPr txBox="1">
            <a:spLocks/>
          </p:cNvSpPr>
          <p:nvPr userDrawn="1"/>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
        <p:nvSpPr>
          <p:cNvPr id="7" name="Parallelogram">
            <a:extLst>
              <a:ext uri="{FF2B5EF4-FFF2-40B4-BE49-F238E27FC236}">
                <a16:creationId xmlns:a16="http://schemas.microsoft.com/office/drawing/2014/main" id="{C86459C7-F324-154A-1F62-11C161E6B251}"/>
              </a:ext>
              <a:ext uri="{C183D7F6-B498-43B3-948B-1728B52AA6E4}">
                <adec:decorative xmlns:adec="http://schemas.microsoft.com/office/drawing/2017/decorative" val="1"/>
              </a:ext>
            </a:extLst>
          </p:cNvPr>
          <p:cNvSpPr/>
          <p:nvPr userDrawn="1"/>
        </p:nvSpPr>
        <p:spPr>
          <a:xfrm rot="16200000">
            <a:off x="3619500" y="-1714500"/>
            <a:ext cx="6858000" cy="10287000"/>
          </a:xfrm>
          <a:custGeom>
            <a:avLst/>
            <a:gdLst>
              <a:gd name="connsiteX0" fmla="*/ 6858000 w 6858000"/>
              <a:gd name="connsiteY0" fmla="*/ 6858000 h 10287000"/>
              <a:gd name="connsiteX1" fmla="*/ 6858000 w 6858000"/>
              <a:gd name="connsiteY1" fmla="*/ 10287000 h 10287000"/>
              <a:gd name="connsiteX2" fmla="*/ 3370139 w 6858000"/>
              <a:gd name="connsiteY2" fmla="*/ 10287000 h 10287000"/>
              <a:gd name="connsiteX3" fmla="*/ 0 w 6858000"/>
              <a:gd name="connsiteY3" fmla="*/ 6916861 h 10287000"/>
              <a:gd name="connsiteX4" fmla="*/ 0 w 6858000"/>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287000">
                <a:moveTo>
                  <a:pt x="6858000" y="6858000"/>
                </a:moveTo>
                <a:lnTo>
                  <a:pt x="6858000" y="10287000"/>
                </a:lnTo>
                <a:lnTo>
                  <a:pt x="3370139" y="10287000"/>
                </a:lnTo>
                <a:lnTo>
                  <a:pt x="0" y="6916861"/>
                </a:lnTo>
                <a:lnTo>
                  <a:pt x="0" y="0"/>
                </a:lnTo>
                <a:close/>
              </a:path>
            </a:pathLst>
          </a:custGeom>
          <a:solidFill>
            <a:srgbClr val="000000">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2400">
              <a:solidFill>
                <a:schemeClr val="tx1"/>
              </a:solidFill>
              <a:latin typeface="Barlow" panose="00000500000000000000" pitchFamily="2" charset="0"/>
            </a:endParaRPr>
          </a:p>
        </p:txBody>
      </p:sp>
      <p:pic>
        <p:nvPicPr>
          <p:cNvPr id="9" name="Ipsos Logo">
            <a:extLst>
              <a:ext uri="{FF2B5EF4-FFF2-40B4-BE49-F238E27FC236}">
                <a16:creationId xmlns:a16="http://schemas.microsoft.com/office/drawing/2014/main" id="{E6892621-D909-ED6B-C812-2829C2183A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30844769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Display2">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p:nvPr>
        </p:nvSpPr>
        <p:spPr>
          <a:xfrm>
            <a:off x="428624" y="1092494"/>
            <a:ext cx="5391605" cy="715669"/>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6" name="Subtitle">
            <a:extLst>
              <a:ext uri="{FF2B5EF4-FFF2-40B4-BE49-F238E27FC236}">
                <a16:creationId xmlns:a16="http://schemas.microsoft.com/office/drawing/2014/main" id="{433BB7AA-54DD-4BAB-0FD5-D287A85CE469}"/>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7" name="Picture Placeholder">
            <a:extLst>
              <a:ext uri="{FF2B5EF4-FFF2-40B4-BE49-F238E27FC236}">
                <a16:creationId xmlns:a16="http://schemas.microsoft.com/office/drawing/2014/main" id="{67F8163F-D370-5C4C-500A-7D576C590BB1}"/>
              </a:ext>
              <a:ext uri="{C183D7F6-B498-43B3-948B-1728B52AA6E4}">
                <adec:decorative xmlns:adec="http://schemas.microsoft.com/office/drawing/2017/decorative" val="1"/>
              </a:ext>
            </a:extLst>
          </p:cNvPr>
          <p:cNvSpPr>
            <a:spLocks noGrp="1"/>
          </p:cNvSpPr>
          <p:nvPr>
            <p:ph type="pic" sz="quarter" idx="11"/>
          </p:nvPr>
        </p:nvSpPr>
        <p:spPr>
          <a:xfrm>
            <a:off x="1905000" y="0"/>
            <a:ext cx="10287001" cy="6858000"/>
          </a:xfrm>
          <a:custGeom>
            <a:avLst/>
            <a:gdLst>
              <a:gd name="connsiteX0" fmla="*/ 6858000 w 10287001"/>
              <a:gd name="connsiteY0" fmla="*/ 0 h 6858000"/>
              <a:gd name="connsiteX1" fmla="*/ 10287001 w 10287001"/>
              <a:gd name="connsiteY1" fmla="*/ 0 h 6858000"/>
              <a:gd name="connsiteX2" fmla="*/ 10287001 w 10287001"/>
              <a:gd name="connsiteY2" fmla="*/ 3467099 h 6858000"/>
              <a:gd name="connsiteX3" fmla="*/ 6896100 w 10287001"/>
              <a:gd name="connsiteY3" fmla="*/ 6858000 h 6858000"/>
              <a:gd name="connsiteX4" fmla="*/ 0 w 102870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1" h="6858000">
                <a:moveTo>
                  <a:pt x="6858000" y="0"/>
                </a:moveTo>
                <a:lnTo>
                  <a:pt x="10287001" y="0"/>
                </a:lnTo>
                <a:lnTo>
                  <a:pt x="10287001" y="3467099"/>
                </a:lnTo>
                <a:lnTo>
                  <a:pt x="6896100" y="6858000"/>
                </a:lnTo>
                <a:lnTo>
                  <a:pt x="0" y="6858000"/>
                </a:lnTo>
                <a:close/>
              </a:path>
            </a:pathLst>
          </a:custGeom>
          <a:pattFill prst="dkVert">
            <a:fgClr>
              <a:schemeClr val="bg1">
                <a:lumMod val="85000"/>
              </a:schemeClr>
            </a:fgClr>
            <a:bgClr>
              <a:schemeClr val="bg1"/>
            </a:bgClr>
          </a:pattFill>
        </p:spPr>
        <p:txBody>
          <a:bodyPr vert="horz" wrap="square" lIns="0" tIns="0" rIns="0" bIns="0" rtlCol="0" anchor="ctr">
            <a:noAutofit/>
          </a:bodyPr>
          <a:lstStyle>
            <a:lvl1pPr algn="ctr">
              <a:defRPr lang="en-GB"/>
            </a:lvl1pPr>
          </a:lstStyle>
          <a:p>
            <a:pPr lvl="0"/>
            <a:r>
              <a:rPr lang="en-US"/>
              <a:t>Click icon to add picture</a:t>
            </a:r>
            <a:endParaRPr lang="en-GB"/>
          </a:p>
        </p:txBody>
      </p:sp>
      <p:sp>
        <p:nvSpPr>
          <p:cNvPr id="3" name="Classification">
            <a:extLst>
              <a:ext uri="{FF2B5EF4-FFF2-40B4-BE49-F238E27FC236}">
                <a16:creationId xmlns:a16="http://schemas.microsoft.com/office/drawing/2014/main" id="{5588E510-0F0D-A23C-EE3A-1E228E499C75}"/>
              </a:ext>
              <a:ext uri="{C183D7F6-B498-43B3-948B-1728B52AA6E4}">
                <adec:decorative xmlns:adec="http://schemas.microsoft.com/office/drawing/2017/decorative" val="1"/>
              </a:ext>
            </a:extLst>
          </p:cNvPr>
          <p:cNvSpPr txBox="1">
            <a:spLocks/>
          </p:cNvSpPr>
          <p:nvPr userDrawn="1"/>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pic>
        <p:nvPicPr>
          <p:cNvPr id="9" name="Ipsos Logo">
            <a:extLst>
              <a:ext uri="{FF2B5EF4-FFF2-40B4-BE49-F238E27FC236}">
                <a16:creationId xmlns:a16="http://schemas.microsoft.com/office/drawing/2014/main" id="{E803B6AF-24EF-018B-AE83-F9D716A42D9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134131136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28623" y="1350000"/>
            <a:ext cx="5536747" cy="715669"/>
          </a:xfrm>
        </p:spPr>
        <p:txBody>
          <a:bodyPr/>
          <a:lstStyle>
            <a:lvl1pPr>
              <a:defRPr sz="4800">
                <a:solidFill>
                  <a:schemeClr val="bg1"/>
                </a:solidFill>
                <a:latin typeface="+mj-lt"/>
              </a:defRPr>
            </a:lvl1pPr>
          </a:lstStyle>
          <a:p>
            <a:r>
              <a:rPr lang="en-US"/>
              <a:t>CLICK TO EDIT MASTER TITLE STYLE</a:t>
            </a:r>
            <a:endParaRPr lang="en-GB"/>
          </a:p>
        </p:txBody>
      </p:sp>
      <p:sp>
        <p:nvSpPr>
          <p:cNvPr id="6" name="Subtitle">
            <a:extLst>
              <a:ext uri="{FF2B5EF4-FFF2-40B4-BE49-F238E27FC236}">
                <a16:creationId xmlns:a16="http://schemas.microsoft.com/office/drawing/2014/main" id="{A1A0E186-5FCC-AF1B-9AB2-F4AB588ABD30}"/>
              </a:ext>
            </a:extLst>
          </p:cNvPr>
          <p:cNvSpPr>
            <a:spLocks noGrp="1"/>
          </p:cNvSpPr>
          <p:nvPr>
            <p:ph type="body" sz="quarter" idx="12" hasCustomPrompt="1"/>
          </p:nvPr>
        </p:nvSpPr>
        <p:spPr>
          <a:xfrm>
            <a:off x="431800" y="3494989"/>
            <a:ext cx="3551238"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9" name="Picture Placeholder">
            <a:extLst>
              <a:ext uri="{FF2B5EF4-FFF2-40B4-BE49-F238E27FC236}">
                <a16:creationId xmlns:a16="http://schemas.microsoft.com/office/drawing/2014/main" id="{8ED5220B-285D-EC14-D33F-B34A17FD9E27}"/>
              </a:ext>
              <a:ext uri="{C183D7F6-B498-43B3-948B-1728B52AA6E4}">
                <adec:decorative xmlns:adec="http://schemas.microsoft.com/office/drawing/2017/decorative" val="1"/>
              </a:ext>
            </a:extLst>
          </p:cNvPr>
          <p:cNvSpPr>
            <a:spLocks noGrp="1"/>
          </p:cNvSpPr>
          <p:nvPr>
            <p:ph type="pic" sz="quarter" idx="11"/>
          </p:nvPr>
        </p:nvSpPr>
        <p:spPr>
          <a:xfrm>
            <a:off x="1918724" y="0"/>
            <a:ext cx="10273277" cy="6858000"/>
          </a:xfrm>
          <a:custGeom>
            <a:avLst/>
            <a:gdLst>
              <a:gd name="connsiteX0" fmla="*/ 6858000 w 10273277"/>
              <a:gd name="connsiteY0" fmla="*/ 0 h 6858000"/>
              <a:gd name="connsiteX1" fmla="*/ 10273277 w 10273277"/>
              <a:gd name="connsiteY1" fmla="*/ 0 h 6858000"/>
              <a:gd name="connsiteX2" fmla="*/ 10273277 w 10273277"/>
              <a:gd name="connsiteY2" fmla="*/ 6858000 h 6858000"/>
              <a:gd name="connsiteX3" fmla="*/ 10273276 w 10273277"/>
              <a:gd name="connsiteY3" fmla="*/ 6858000 h 6858000"/>
              <a:gd name="connsiteX4" fmla="*/ 10273276 w 10273277"/>
              <a:gd name="connsiteY4" fmla="*/ 3947601 h 6858000"/>
              <a:gd name="connsiteX5" fmla="*/ 7362877 w 10273277"/>
              <a:gd name="connsiteY5" fmla="*/ 6858000 h 6858000"/>
              <a:gd name="connsiteX6" fmla="*/ 0 w 102732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3277" h="6858000">
                <a:moveTo>
                  <a:pt x="6858000" y="0"/>
                </a:moveTo>
                <a:lnTo>
                  <a:pt x="10273277" y="0"/>
                </a:lnTo>
                <a:lnTo>
                  <a:pt x="10273277" y="6858000"/>
                </a:lnTo>
                <a:lnTo>
                  <a:pt x="10273276" y="6858000"/>
                </a:lnTo>
                <a:lnTo>
                  <a:pt x="10273276" y="3947601"/>
                </a:lnTo>
                <a:lnTo>
                  <a:pt x="7362877" y="6858000"/>
                </a:lnTo>
                <a:lnTo>
                  <a:pt x="0" y="6858000"/>
                </a:lnTo>
                <a:close/>
              </a:path>
            </a:pathLst>
          </a:custGeom>
          <a:pattFill prst="dkVert">
            <a:fgClr>
              <a:schemeClr val="bg1">
                <a:lumMod val="85000"/>
              </a:schemeClr>
            </a:fgClr>
            <a:bgClr>
              <a:schemeClr val="bg1"/>
            </a:bgClr>
          </a:pattFill>
        </p:spPr>
        <p:txBody>
          <a:bodyPr vert="horz" wrap="square" lIns="0" tIns="0" rIns="0" bIns="0" rtlCol="0">
            <a:noAutofit/>
          </a:bodyPr>
          <a:lstStyle>
            <a:lvl1pPr>
              <a:defRPr lang="en-GB"/>
            </a:lvl1pPr>
          </a:lstStyle>
          <a:p>
            <a:pPr lvl="0"/>
            <a:r>
              <a:rPr lang="en-US"/>
              <a:t>Click icon to add picture</a:t>
            </a:r>
            <a:endParaRPr lang="en-GB"/>
          </a:p>
        </p:txBody>
      </p:sp>
      <p:sp>
        <p:nvSpPr>
          <p:cNvPr id="5" name="Classification">
            <a:extLst>
              <a:ext uri="{FF2B5EF4-FFF2-40B4-BE49-F238E27FC236}">
                <a16:creationId xmlns:a16="http://schemas.microsoft.com/office/drawing/2014/main" id="{A2DBDE31-A0D1-C0E0-CFCE-D83929DAC7B6}"/>
              </a:ext>
              <a:ext uri="{C183D7F6-B498-43B3-948B-1728B52AA6E4}">
                <adec:decorative xmlns:adec="http://schemas.microsoft.com/office/drawing/2017/decorative" val="1"/>
              </a:ext>
            </a:extLst>
          </p:cNvPr>
          <p:cNvSpPr txBox="1">
            <a:spLocks/>
          </p:cNvSpPr>
          <p:nvPr/>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pic>
        <p:nvPicPr>
          <p:cNvPr id="3" name="Ipsos Logo">
            <a:extLst>
              <a:ext uri="{FF2B5EF4-FFF2-40B4-BE49-F238E27FC236}">
                <a16:creationId xmlns:a16="http://schemas.microsoft.com/office/drawing/2014/main" id="{C738F64B-9716-3D49-6390-B27B601A90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41236486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3">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024DFEA-2014-1751-E480-8A66CDCDA552}"/>
              </a:ext>
            </a:extLst>
          </p:cNvPr>
          <p:cNvSpPr>
            <a:spLocks noGrp="1"/>
          </p:cNvSpPr>
          <p:nvPr>
            <p:ph type="title"/>
          </p:nvPr>
        </p:nvSpPr>
        <p:spPr>
          <a:xfrm>
            <a:off x="432000" y="1350000"/>
            <a:ext cx="6095800" cy="1610016"/>
          </a:xfrm>
        </p:spPr>
        <p:txBody>
          <a:bodyPr/>
          <a:lstStyle>
            <a:lvl1pPr>
              <a:defRPr sz="4800" cap="all" baseline="0">
                <a:solidFill>
                  <a:schemeClr val="bg1"/>
                </a:solidFill>
                <a:latin typeface="+mj-lt"/>
              </a:defRPr>
            </a:lvl1pPr>
          </a:lstStyle>
          <a:p>
            <a:r>
              <a:rPr lang="en-US"/>
              <a:t>Click to edit Master title style</a:t>
            </a:r>
            <a:endParaRPr lang="en-GB"/>
          </a:p>
        </p:txBody>
      </p:sp>
      <p:sp>
        <p:nvSpPr>
          <p:cNvPr id="17" name="Subtitle">
            <a:extLst>
              <a:ext uri="{FF2B5EF4-FFF2-40B4-BE49-F238E27FC236}">
                <a16:creationId xmlns:a16="http://schemas.microsoft.com/office/drawing/2014/main" id="{1C3EC48E-82FF-AD78-A375-4569D055911C}"/>
              </a:ext>
            </a:extLst>
          </p:cNvPr>
          <p:cNvSpPr>
            <a:spLocks noGrp="1"/>
          </p:cNvSpPr>
          <p:nvPr>
            <p:ph type="body" sz="quarter" idx="11" hasCustomPrompt="1"/>
          </p:nvPr>
        </p:nvSpPr>
        <p:spPr>
          <a:xfrm>
            <a:off x="4318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11" name="Chapter Number">
            <a:extLst>
              <a:ext uri="{FF2B5EF4-FFF2-40B4-BE49-F238E27FC236}">
                <a16:creationId xmlns:a16="http://schemas.microsoft.com/office/drawing/2014/main" id="{7066FE41-55CD-1D44-7ED7-B1E742AF1832}"/>
              </a:ext>
              <a:ext uri="{C183D7F6-B498-43B3-948B-1728B52AA6E4}">
                <adec:decorative xmlns:adec="http://schemas.microsoft.com/office/drawing/2017/decorative" val="1"/>
              </a:ext>
            </a:extLst>
          </p:cNvPr>
          <p:cNvSpPr>
            <a:spLocks noGrp="1"/>
          </p:cNvSpPr>
          <p:nvPr>
            <p:ph type="body" sz="quarter" idx="10" hasCustomPrompt="1"/>
          </p:nvPr>
        </p:nvSpPr>
        <p:spPr>
          <a:xfrm>
            <a:off x="9148762" y="1032463"/>
            <a:ext cx="2600325" cy="1820863"/>
          </a:xfrm>
          <a:prstGeom prst="rect">
            <a:avLst/>
          </a:prstGeom>
        </p:spPr>
        <p:txBody>
          <a:bodyPr/>
          <a:lstStyle>
            <a:lvl1pPr algn="ctr">
              <a:lnSpc>
                <a:spcPct val="100000"/>
              </a:lnSpc>
              <a:spcBef>
                <a:spcPts val="0"/>
              </a:spcBef>
              <a:spcAft>
                <a:spcPts val="0"/>
              </a:spcAft>
              <a:defRPr sz="11700" b="1">
                <a:solidFill>
                  <a:schemeClr val="bg1"/>
                </a:solidFill>
              </a:defRPr>
            </a:lvl1pPr>
          </a:lstStyle>
          <a:p>
            <a:pPr lvl="0"/>
            <a:r>
              <a:rPr lang="en-US"/>
              <a:t>##</a:t>
            </a:r>
          </a:p>
        </p:txBody>
      </p:sp>
      <p:sp>
        <p:nvSpPr>
          <p:cNvPr id="3" name="Triangle">
            <a:extLst>
              <a:ext uri="{FF2B5EF4-FFF2-40B4-BE49-F238E27FC236}">
                <a16:creationId xmlns:a16="http://schemas.microsoft.com/office/drawing/2014/main" id="{A47BBA45-30B2-1AE1-4D29-166B974CDEE5}"/>
              </a:ext>
              <a:ext uri="{C183D7F6-B498-43B3-948B-1728B52AA6E4}">
                <adec:decorative xmlns:adec="http://schemas.microsoft.com/office/drawing/2017/decorative" val="1"/>
              </a:ext>
            </a:extLst>
          </p:cNvPr>
          <p:cNvSpPr/>
          <p:nvPr/>
        </p:nvSpPr>
        <p:spPr>
          <a:xfrm rot="16200000">
            <a:off x="9281601" y="3947601"/>
            <a:ext cx="2910399" cy="29103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2000"/>
              </a:lnSpc>
              <a:spcBef>
                <a:spcPts val="400"/>
              </a:spcBef>
              <a:spcAft>
                <a:spcPts val="400"/>
              </a:spcAft>
            </a:pPr>
            <a:endParaRPr lang="en-GB" sz="1200">
              <a:solidFill>
                <a:schemeClr val="tx1"/>
              </a:solidFill>
              <a:latin typeface="Barlow" panose="00000500000000000000" pitchFamily="2" charset="0"/>
            </a:endParaRPr>
          </a:p>
        </p:txBody>
      </p:sp>
      <p:sp>
        <p:nvSpPr>
          <p:cNvPr id="16" name="Classification">
            <a:extLst>
              <a:ext uri="{FF2B5EF4-FFF2-40B4-BE49-F238E27FC236}">
                <a16:creationId xmlns:a16="http://schemas.microsoft.com/office/drawing/2014/main" id="{FDD80340-4635-16C0-216B-A823C681F101}"/>
              </a:ext>
              <a:ext uri="{C183D7F6-B498-43B3-948B-1728B52AA6E4}">
                <adec:decorative xmlns:adec="http://schemas.microsoft.com/office/drawing/2017/decorative" val="1"/>
              </a:ext>
            </a:extLst>
          </p:cNvPr>
          <p:cNvSpPr txBox="1">
            <a:spLocks/>
          </p:cNvSpPr>
          <p:nvPr userDrawn="1"/>
        </p:nvSpPr>
        <p:spPr>
          <a:xfrm>
            <a:off x="440938" y="6251108"/>
            <a:ext cx="1695772" cy="369332"/>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
        <p:nvSpPr>
          <p:cNvPr id="14" name="Slide Number">
            <a:extLst>
              <a:ext uri="{FF2B5EF4-FFF2-40B4-BE49-F238E27FC236}">
                <a16:creationId xmlns:a16="http://schemas.microsoft.com/office/drawing/2014/main" id="{72396438-1F17-18D4-E6ED-2C81438578DE}"/>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solidFill>
                <a:latin typeface="Barlow" panose="00000500000000000000" pitchFamily="2" charset="0"/>
              </a:rPr>
              <a:pPr algn="ctr" rtl="0">
                <a:lnSpc>
                  <a:spcPct val="110000"/>
                </a:lnSpc>
                <a:spcBef>
                  <a:spcPts val="400"/>
                </a:spcBef>
                <a:spcAft>
                  <a:spcPts val="400"/>
                </a:spcAft>
              </a:pPr>
              <a:t>‹#›</a:t>
            </a:fld>
            <a:endParaRPr lang="en-GB" sz="900">
              <a:solidFill>
                <a:schemeClr val="bg1"/>
              </a:solidFill>
              <a:latin typeface="Barlow" panose="00000500000000000000" pitchFamily="2" charset="0"/>
            </a:endParaRPr>
          </a:p>
        </p:txBody>
      </p:sp>
      <p:pic>
        <p:nvPicPr>
          <p:cNvPr id="5" name="Ipsos Logo">
            <a:extLst>
              <a:ext uri="{FF2B5EF4-FFF2-40B4-BE49-F238E27FC236}">
                <a16:creationId xmlns:a16="http://schemas.microsoft.com/office/drawing/2014/main" id="{0B670EF9-49DC-A59C-6B97-BFCFA58E272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90253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4">
    <p:bg>
      <p:bgPr>
        <a:solidFill>
          <a:schemeClr val="accent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6D97C3-1B7F-5C9F-E63F-96F1A14B6253}"/>
              </a:ext>
            </a:extLst>
          </p:cNvPr>
          <p:cNvSpPr>
            <a:spLocks noGrp="1"/>
          </p:cNvSpPr>
          <p:nvPr>
            <p:ph type="title" hasCustomPrompt="1"/>
          </p:nvPr>
        </p:nvSpPr>
        <p:spPr>
          <a:xfrm>
            <a:off x="432000" y="1350000"/>
            <a:ext cx="6797676" cy="715669"/>
          </a:xfrm>
        </p:spPr>
        <p:txBody>
          <a:bodyPr vert="horz" wrap="square" lIns="0" tIns="0" rIns="0" bIns="0" rtlCol="0" anchor="t">
            <a:noAutofit/>
          </a:bodyPr>
          <a:lstStyle>
            <a:lvl1pPr>
              <a:defRPr lang="en-GB" sz="4800" b="0" cap="all" baseline="0" dirty="0">
                <a:solidFill>
                  <a:schemeClr val="bg1"/>
                </a:solidFill>
                <a:latin typeface="+mj-lt"/>
              </a:defRPr>
            </a:lvl1pPr>
          </a:lstStyle>
          <a:p>
            <a:pPr lvl="0"/>
            <a:r>
              <a:rPr lang="en-US"/>
              <a:t>CLICK TO EDIT MASTER TITLE STYLE</a:t>
            </a:r>
            <a:endParaRPr lang="en-GB"/>
          </a:p>
        </p:txBody>
      </p:sp>
      <p:sp>
        <p:nvSpPr>
          <p:cNvPr id="8" name="Subtitle">
            <a:extLst>
              <a:ext uri="{FF2B5EF4-FFF2-40B4-BE49-F238E27FC236}">
                <a16:creationId xmlns:a16="http://schemas.microsoft.com/office/drawing/2014/main" id="{29E5EE94-2CAC-A691-BCF2-845687798E3E}"/>
              </a:ext>
            </a:extLst>
          </p:cNvPr>
          <p:cNvSpPr>
            <a:spLocks noGrp="1"/>
          </p:cNvSpPr>
          <p:nvPr>
            <p:ph type="body" sz="quarter" idx="11" hasCustomPrompt="1"/>
          </p:nvPr>
        </p:nvSpPr>
        <p:spPr>
          <a:xfrm>
            <a:off x="432000" y="3494989"/>
            <a:ext cx="6096000" cy="1274763"/>
          </a:xfrm>
          <a:prstGeom prst="rect">
            <a:avLst/>
          </a:prstGeom>
        </p:spPr>
        <p:txBody>
          <a:bodyPr/>
          <a:lstStyle>
            <a:lvl1pPr>
              <a:defRPr sz="2000">
                <a:solidFill>
                  <a:schemeClr val="bg1"/>
                </a:solidFill>
              </a:defRPr>
            </a:lvl1pPr>
            <a:lvl2pPr marL="0" indent="0">
              <a:buNone/>
              <a:defRPr/>
            </a:lvl2pPr>
          </a:lstStyle>
          <a:p>
            <a:pPr lvl="0"/>
            <a:r>
              <a:rPr lang="en-US"/>
              <a:t>Optional additional information</a:t>
            </a:r>
          </a:p>
        </p:txBody>
      </p:sp>
      <p:sp>
        <p:nvSpPr>
          <p:cNvPr id="10" name="Picture Placeholder">
            <a:extLst>
              <a:ext uri="{FF2B5EF4-FFF2-40B4-BE49-F238E27FC236}">
                <a16:creationId xmlns:a16="http://schemas.microsoft.com/office/drawing/2014/main" id="{92B650A8-9C21-DC86-F471-38B40FC6D582}"/>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975100 h 6858000"/>
              <a:gd name="connsiteX3" fmla="*/ 93091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3975100"/>
                </a:lnTo>
                <a:lnTo>
                  <a:pt x="9309100" y="6858000"/>
                </a:lnTo>
                <a:lnTo>
                  <a:pt x="0" y="6858000"/>
                </a:lnTo>
                <a:close/>
              </a:path>
            </a:pathLst>
          </a:custGeom>
          <a:pattFill prst="dkUpDiag">
            <a:fgClr>
              <a:schemeClr val="bg1">
                <a:lumMod val="85000"/>
              </a:schemeClr>
            </a:fgClr>
            <a:bgClr>
              <a:schemeClr val="bg1"/>
            </a:bgClr>
          </a:pattFill>
        </p:spPr>
        <p:txBody>
          <a:bodyPr vert="horz" wrap="square" lIns="0" tIns="0" rIns="0" bIns="2520000" rtlCol="0" anchor="b">
            <a:noAutofit/>
          </a:bodyPr>
          <a:lstStyle>
            <a:lvl1pPr>
              <a:defRPr lang="en-GB"/>
            </a:lvl1pPr>
          </a:lstStyle>
          <a:p>
            <a:pPr lvl="0" algn="ctr"/>
            <a:r>
              <a:rPr lang="en-GB"/>
              <a:t>Click icon to insert image</a:t>
            </a:r>
          </a:p>
        </p:txBody>
      </p:sp>
      <p:sp>
        <p:nvSpPr>
          <p:cNvPr id="4" name="Classification">
            <a:extLst>
              <a:ext uri="{FF2B5EF4-FFF2-40B4-BE49-F238E27FC236}">
                <a16:creationId xmlns:a16="http://schemas.microsoft.com/office/drawing/2014/main" id="{F24B9245-8C3F-D9F1-7FC8-4D3768017B0D}"/>
              </a:ext>
              <a:ext uri="{C183D7F6-B498-43B3-948B-1728B52AA6E4}">
                <adec:decorative xmlns:adec="http://schemas.microsoft.com/office/drawing/2017/decorative" val="1"/>
              </a:ext>
            </a:extLst>
          </p:cNvPr>
          <p:cNvSpPr txBox="1">
            <a:spLocks/>
          </p:cNvSpPr>
          <p:nvPr userDrawn="1"/>
        </p:nvSpPr>
        <p:spPr>
          <a:xfrm>
            <a:off x="440938" y="6374219"/>
            <a:ext cx="2600712" cy="246221"/>
          </a:xfrm>
          <a:prstGeom prst="rect">
            <a:avLst/>
          </a:prstGeom>
          <a:effectLst/>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bg1"/>
                </a:solidFill>
                <a:effectLst/>
                <a:latin typeface="Barlow" panose="00000500000000000000" pitchFamily="2" charset="0"/>
              </a:rPr>
              <a:t>© Ipsos | Doc Name | Month Year | Version # | Public | Internal/Client Use Only | Strictly Confidential</a:t>
            </a:r>
          </a:p>
        </p:txBody>
      </p:sp>
      <p:sp>
        <p:nvSpPr>
          <p:cNvPr id="6" name="Slide Number">
            <a:extLst>
              <a:ext uri="{FF2B5EF4-FFF2-40B4-BE49-F238E27FC236}">
                <a16:creationId xmlns:a16="http://schemas.microsoft.com/office/drawing/2014/main" id="{202AE276-86A8-A521-58F1-3F84240A5B51}"/>
              </a:ext>
              <a:ext uri="{C183D7F6-B498-43B3-948B-1728B52AA6E4}">
                <adec:decorative xmlns:adec="http://schemas.microsoft.com/office/drawing/2017/decorative" val="1"/>
              </a:ext>
            </a:extLst>
          </p:cNvPr>
          <p:cNvSpPr txBox="1"/>
          <p:nvPr userDrawn="1"/>
        </p:nvSpPr>
        <p:spPr>
          <a:xfrm>
            <a:off x="5849681" y="6479951"/>
            <a:ext cx="492637" cy="140488"/>
          </a:xfrm>
          <a:prstGeom prst="rect">
            <a:avLst/>
          </a:prstGeom>
          <a:noFill/>
        </p:spPr>
        <p:txBody>
          <a:bodyPr wrap="square" lIns="0" tIns="0" rIns="0" bIns="0" rtlCol="0">
            <a:spAutoFit/>
          </a:bodyPr>
          <a:lstStyle/>
          <a:p>
            <a:pPr algn="ctr" rtl="0">
              <a:lnSpc>
                <a:spcPct val="110000"/>
              </a:lnSpc>
              <a:spcBef>
                <a:spcPts val="400"/>
              </a:spcBef>
              <a:spcAft>
                <a:spcPts val="400"/>
              </a:spcAft>
            </a:pPr>
            <a:fld id="{42C674B8-9BBC-4FFF-A23E-570BB0655C41}" type="slidenum">
              <a:rPr lang="en-GB" sz="900" smtClean="0">
                <a:solidFill>
                  <a:schemeClr val="bg1">
                    <a:lumMod val="65000"/>
                  </a:schemeClr>
                </a:solidFill>
                <a:latin typeface="Barlow" panose="00000500000000000000" pitchFamily="2" charset="0"/>
              </a:rPr>
              <a:pPr algn="ctr" rtl="0">
                <a:lnSpc>
                  <a:spcPct val="110000"/>
                </a:lnSpc>
                <a:spcBef>
                  <a:spcPts val="400"/>
                </a:spcBef>
                <a:spcAft>
                  <a:spcPts val="400"/>
                </a:spcAft>
              </a:pPr>
              <a:t>‹#›</a:t>
            </a:fld>
            <a:endParaRPr lang="en-GB" sz="900">
              <a:solidFill>
                <a:schemeClr val="bg1">
                  <a:lumMod val="65000"/>
                </a:schemeClr>
              </a:solidFill>
              <a:latin typeface="Barlow" panose="00000500000000000000" pitchFamily="2" charset="0"/>
            </a:endParaRPr>
          </a:p>
        </p:txBody>
      </p:sp>
      <p:pic>
        <p:nvPicPr>
          <p:cNvPr id="12" name="Ipsos Logo">
            <a:extLst>
              <a:ext uri="{FF2B5EF4-FFF2-40B4-BE49-F238E27FC236}">
                <a16:creationId xmlns:a16="http://schemas.microsoft.com/office/drawing/2014/main" id="{BEC051CE-FCDB-2EBC-A53E-B4922F048E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3361" y="6173519"/>
            <a:ext cx="492637" cy="446920"/>
          </a:xfrm>
          <a:prstGeom prst="rect">
            <a:avLst/>
          </a:prstGeom>
        </p:spPr>
      </p:pic>
    </p:spTree>
    <p:extLst>
      <p:ext uri="{BB962C8B-B14F-4D97-AF65-F5344CB8AC3E}">
        <p14:creationId xmlns:p14="http://schemas.microsoft.com/office/powerpoint/2010/main" val="289912604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3011884-C2D5-14CD-9848-37C5CB013EB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9531674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ble 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a:t>Double column layout</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2" spcCol="288000">
            <a:noAutofit/>
          </a:bodyPr>
          <a:lstStyle>
            <a:lvl1pPr>
              <a:lnSpc>
                <a:spcPct val="115000"/>
              </a:lnSpc>
              <a:spcBef>
                <a:spcPts val="400"/>
              </a:spcBef>
              <a:defRPr sz="1200">
                <a:solidFill>
                  <a:schemeClr val="tx1"/>
                </a:solidFill>
              </a:defRPr>
            </a:lvl1pPr>
            <a:lvl2pPr marL="180975" indent="-180975">
              <a:lnSpc>
                <a:spcPct val="115000"/>
              </a:lnSpc>
              <a:spcBef>
                <a:spcPts val="400"/>
              </a:spcBef>
              <a:buSzPct val="100000"/>
              <a:defRPr lang="en-GB" sz="1200" kern="1200" dirty="0">
                <a:solidFill>
                  <a:schemeClr val="tx1"/>
                </a:solidFill>
                <a:latin typeface="Barlow" panose="00000500000000000000" pitchFamily="2" charset="0"/>
                <a:ea typeface="+mn-ea"/>
                <a:cs typeface="+mn-cs"/>
              </a:defRPr>
            </a:lvl2pPr>
            <a:lvl3pPr>
              <a:lnSpc>
                <a:spcPct val="115000"/>
              </a:lnSpc>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40395624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column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1429DE-4D63-DCEA-0E6E-B1E263115B2B}"/>
              </a:ext>
            </a:extLst>
          </p:cNvPr>
          <p:cNvSpPr>
            <a:spLocks noGrp="1"/>
          </p:cNvSpPr>
          <p:nvPr>
            <p:ph type="title" hasCustomPrompt="1"/>
          </p:nvPr>
        </p:nvSpPr>
        <p:spPr/>
        <p:txBody>
          <a:bodyPr/>
          <a:lstStyle>
            <a:lvl1pPr>
              <a:defRPr/>
            </a:lvl1pPr>
          </a:lstStyle>
          <a:p>
            <a:r>
              <a:rPr lang="en-US"/>
              <a:t>Four column layout</a:t>
            </a:r>
            <a:endParaRPr lang="en-GB"/>
          </a:p>
        </p:txBody>
      </p:sp>
      <p:sp>
        <p:nvSpPr>
          <p:cNvPr id="3" name="Placeholder">
            <a:extLst>
              <a:ext uri="{FF2B5EF4-FFF2-40B4-BE49-F238E27FC236}">
                <a16:creationId xmlns:a16="http://schemas.microsoft.com/office/drawing/2014/main" id="{1703231E-4063-4D72-A4F3-5BF19050C303}"/>
              </a:ext>
            </a:extLst>
          </p:cNvPr>
          <p:cNvSpPr>
            <a:spLocks noGrp="1"/>
          </p:cNvSpPr>
          <p:nvPr>
            <p:ph idx="1" hasCustomPrompt="1"/>
          </p:nvPr>
        </p:nvSpPr>
        <p:spPr>
          <a:xfrm>
            <a:off x="450000" y="1808163"/>
            <a:ext cx="11299088" cy="3861312"/>
          </a:xfrm>
          <a:prstGeom prst="rect">
            <a:avLst/>
          </a:prstGeom>
        </p:spPr>
        <p:txBody>
          <a:bodyPr numCol="4" spcCol="288000">
            <a:noAutofit/>
          </a:bodyPr>
          <a:lstStyle>
            <a:lvl1pPr>
              <a:spcBef>
                <a:spcPts val="400"/>
              </a:spcBef>
              <a:defRPr sz="1200">
                <a:solidFill>
                  <a:schemeClr val="tx1"/>
                </a:solidFill>
              </a:defRPr>
            </a:lvl1pPr>
            <a:lvl2pPr marL="180975" indent="-180975">
              <a:spcBef>
                <a:spcPts val="400"/>
              </a:spcBef>
              <a:buSzPct val="100000"/>
              <a:buFont typeface="Arial" panose="020B0604020202020204" pitchFamily="34" charset="0"/>
              <a:buChar char="•"/>
              <a:defRPr lang="en-GB" sz="1200" kern="1200" dirty="0">
                <a:solidFill>
                  <a:schemeClr val="tx1"/>
                </a:solidFill>
                <a:latin typeface="Barlow" panose="00000500000000000000" pitchFamily="2" charset="0"/>
                <a:ea typeface="+mn-ea"/>
                <a:cs typeface="+mn-cs"/>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marL="180975" lvl="1" indent="-180975" algn="l" defTabSz="914400" rtl="0" eaLnBrk="1" latinLnBrk="0" hangingPunct="1">
              <a:lnSpc>
                <a:spcPct val="115000"/>
              </a:lnSpc>
              <a:spcBef>
                <a:spcPts val="400"/>
              </a:spcBef>
              <a:spcAft>
                <a:spcPts val="400"/>
              </a:spcAft>
              <a:buSzPct val="110000"/>
              <a:buFont typeface="Arial" panose="020B0604020202020204" pitchFamily="34" charset="0"/>
              <a:buChar char="•"/>
            </a:pPr>
            <a:r>
              <a:rPr lang="en-GB"/>
              <a:t>Text level 1</a:t>
            </a:r>
          </a:p>
          <a:p>
            <a:pPr lvl="2"/>
            <a:r>
              <a:rPr lang="en-GB"/>
              <a:t>Text level 2</a:t>
            </a:r>
          </a:p>
        </p:txBody>
      </p:sp>
    </p:spTree>
    <p:extLst>
      <p:ext uri="{BB962C8B-B14F-4D97-AF65-F5344CB8AC3E}">
        <p14:creationId xmlns:p14="http://schemas.microsoft.com/office/powerpoint/2010/main" val="136706839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descr="Header">
            <a:extLst>
              <a:ext uri="{FF2B5EF4-FFF2-40B4-BE49-F238E27FC236}">
                <a16:creationId xmlns:a16="http://schemas.microsoft.com/office/drawing/2014/main" id="{451F5451-CC20-46A2-802F-F9D60C2A61E7}"/>
              </a:ext>
            </a:extLst>
          </p:cNvPr>
          <p:cNvSpPr>
            <a:spLocks noGrp="1"/>
          </p:cNvSpPr>
          <p:nvPr>
            <p:ph type="title"/>
          </p:nvPr>
        </p:nvSpPr>
        <p:spPr>
          <a:xfrm>
            <a:off x="450000" y="701874"/>
            <a:ext cx="11299088" cy="715669"/>
          </a:xfrm>
          <a:prstGeom prst="rect">
            <a:avLst/>
          </a:prstGeom>
        </p:spPr>
        <p:txBody>
          <a:bodyPr vert="horz" wrap="square" lIns="0" tIns="0" rIns="0" bIns="0" rtlCol="0" anchor="t">
            <a:noAutofit/>
          </a:bodyPr>
          <a:lstStyle/>
          <a:p>
            <a:r>
              <a:rPr lang="en-GB"/>
              <a:t>Slide title room for two lines</a:t>
            </a:r>
          </a:p>
        </p:txBody>
      </p:sp>
      <p:sp>
        <p:nvSpPr>
          <p:cNvPr id="7" name="Placeholder">
            <a:extLst>
              <a:ext uri="{FF2B5EF4-FFF2-40B4-BE49-F238E27FC236}">
                <a16:creationId xmlns:a16="http://schemas.microsoft.com/office/drawing/2014/main" id="{D7CC2174-966F-44FC-375D-7BD78365CCEA}"/>
              </a:ext>
            </a:extLst>
          </p:cNvPr>
          <p:cNvSpPr>
            <a:spLocks noGrp="1"/>
          </p:cNvSpPr>
          <p:nvPr>
            <p:ph type="body" idx="1"/>
          </p:nvPr>
        </p:nvSpPr>
        <p:spPr>
          <a:xfrm>
            <a:off x="436002" y="1825625"/>
            <a:ext cx="11313086" cy="3843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Ipsos Logo">
            <a:extLst>
              <a:ext uri="{FF2B5EF4-FFF2-40B4-BE49-F238E27FC236}">
                <a16:creationId xmlns:a16="http://schemas.microsoft.com/office/drawing/2014/main" id="{90F56829-9D77-0510-5C0C-FC6A1C76F54B}"/>
              </a:ext>
              <a:ext uri="{C183D7F6-B498-43B3-948B-1728B52AA6E4}">
                <adec:decorative xmlns:adec="http://schemas.microsoft.com/office/drawing/2017/decorative" val="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11120757" y="6293195"/>
            <a:ext cx="787621" cy="374706"/>
          </a:xfrm>
          <a:prstGeom prst="rect">
            <a:avLst/>
          </a:prstGeom>
        </p:spPr>
      </p:pic>
    </p:spTree>
    <p:extLst>
      <p:ext uri="{BB962C8B-B14F-4D97-AF65-F5344CB8AC3E}">
        <p14:creationId xmlns:p14="http://schemas.microsoft.com/office/powerpoint/2010/main" val="34225314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Lst>
  <p:hf hdr="0" ftr="0" dt="0"/>
  <p:txStyles>
    <p:titleStyle>
      <a:lvl1pPr algn="l" defTabSz="914400" rtl="0" eaLnBrk="1" latinLnBrk="0" hangingPunct="1">
        <a:lnSpc>
          <a:spcPct val="90000"/>
        </a:lnSpc>
        <a:spcBef>
          <a:spcPct val="0"/>
        </a:spcBef>
        <a:buNone/>
        <a:defRPr sz="2800" b="1" kern="1200" cap="none" spc="0" baseline="0">
          <a:solidFill>
            <a:schemeClr val="tx1"/>
          </a:solidFill>
          <a:latin typeface="Barlow" panose="00000500000000000000" pitchFamily="2" charset="0"/>
          <a:ea typeface="+mj-ea"/>
          <a:cs typeface="+mj-cs"/>
        </a:defRPr>
      </a:lvl1pPr>
    </p:titleStyle>
    <p:bodyStyle>
      <a:lvl1pPr marL="0" indent="0" algn="l" defTabSz="914400" rtl="0" eaLnBrk="1" latinLnBrk="0" hangingPunct="1">
        <a:lnSpc>
          <a:spcPct val="115000"/>
        </a:lnSpc>
        <a:spcBef>
          <a:spcPts val="400"/>
        </a:spcBef>
        <a:spcAft>
          <a:spcPts val="400"/>
        </a:spcAft>
        <a:buSzPct val="100000"/>
        <a:buFont typeface="Wingdings 2" panose="05020102010507070707" pitchFamily="18" charset="2"/>
        <a:buNone/>
        <a:defRPr sz="1200" b="0" kern="1200">
          <a:solidFill>
            <a:schemeClr val="tx1"/>
          </a:solidFill>
          <a:latin typeface="Barlow" panose="00000500000000000000" pitchFamily="2" charset="0"/>
          <a:ea typeface="+mn-ea"/>
          <a:cs typeface="+mn-cs"/>
        </a:defRPr>
      </a:lvl1pPr>
      <a:lvl2pPr marL="171450" indent="-171450" algn="l" defTabSz="914400" rtl="0" eaLnBrk="1" latinLnBrk="0" hangingPunct="1">
        <a:lnSpc>
          <a:spcPct val="115000"/>
        </a:lnSpc>
        <a:spcBef>
          <a:spcPts val="400"/>
        </a:spcBef>
        <a:spcAft>
          <a:spcPts val="400"/>
        </a:spcAft>
        <a:buSzPct val="100000"/>
        <a:buFont typeface="Arial" panose="020B0604020202020204" pitchFamily="34" charset="0"/>
        <a:buChar char="•"/>
        <a:defRPr lang="en-GB" sz="1200" kern="1200" dirty="0">
          <a:solidFill>
            <a:schemeClr val="tx1"/>
          </a:solidFill>
          <a:latin typeface="Barlow" panose="00000500000000000000" pitchFamily="2" charset="0"/>
          <a:ea typeface="+mn-ea"/>
          <a:cs typeface="+mn-cs"/>
        </a:defRPr>
      </a:lvl2pPr>
      <a:lvl3pPr marL="542925" indent="-173038"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Barlow" panose="00000500000000000000" pitchFamily="2" charset="0"/>
          <a:ea typeface="+mn-ea"/>
          <a:cs typeface="+mn-cs"/>
        </a:defRPr>
      </a:lvl3pPr>
      <a:lvl4pPr marL="987425" indent="-228600" algn="l" defTabSz="914400" rtl="0" eaLnBrk="1" latinLnBrk="0" hangingPunct="1">
        <a:lnSpc>
          <a:spcPct val="115000"/>
        </a:lnSpc>
        <a:spcBef>
          <a:spcPts val="400"/>
        </a:spcBef>
        <a:spcAft>
          <a:spcPts val="400"/>
        </a:spcAft>
        <a:buFont typeface="Barlow" panose="020B0604020202020204" pitchFamily="34" charset="0"/>
        <a:buChar char="•"/>
        <a:defRPr sz="1200" kern="1200">
          <a:solidFill>
            <a:schemeClr val="tx1"/>
          </a:solidFill>
          <a:latin typeface="Barlow" panose="00000500000000000000" pitchFamily="2" charset="0"/>
          <a:ea typeface="+mn-ea"/>
          <a:cs typeface="+mn-cs"/>
        </a:defRPr>
      </a:lvl4pPr>
      <a:lvl5pPr marL="1033463" indent="0" algn="l" defTabSz="914400" rtl="0" eaLnBrk="1" latinLnBrk="0" hangingPunct="1">
        <a:lnSpc>
          <a:spcPct val="115000"/>
        </a:lnSpc>
        <a:spcBef>
          <a:spcPts val="400"/>
        </a:spcBef>
        <a:spcAft>
          <a:spcPts val="400"/>
        </a:spcAft>
        <a:buFont typeface="Barlow" panose="020B0406020202030204" pitchFamily="34" charset="0"/>
        <a:buNone/>
        <a:defRPr sz="1200" kern="1200">
          <a:solidFill>
            <a:schemeClr val="tx1"/>
          </a:solidFill>
          <a:latin typeface="Barlow" panose="00000500000000000000" pitchFamily="2" charset="0"/>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5" pos="2509">
          <p15:clr>
            <a:srgbClr val="F26B43"/>
          </p15:clr>
        </p15:guide>
        <p15:guide id="26" pos="2698">
          <p15:clr>
            <a:srgbClr val="F26B43"/>
          </p15:clr>
        </p15:guide>
        <p15:guide id="30" pos="4930">
          <p15:clr>
            <a:srgbClr val="F26B43"/>
          </p15:clr>
        </p15:guide>
        <p15:guide id="31" pos="5126">
          <p15:clr>
            <a:srgbClr val="F26B43"/>
          </p15:clr>
        </p15:guide>
        <p15:guide id="39" orient="horz" pos="1139">
          <p15:clr>
            <a:srgbClr val="5ACBF0"/>
          </p15:clr>
        </p15:guide>
        <p15:guide id="41" pos="1905">
          <p15:clr>
            <a:srgbClr val="5ACBF0"/>
          </p15:clr>
        </p15:guide>
        <p15:guide id="42" pos="2109">
          <p15:clr>
            <a:srgbClr val="5ACBF0"/>
          </p15:clr>
        </p15:guide>
        <p15:guide id="43" pos="3942">
          <p15:clr>
            <a:srgbClr val="5ACBF0"/>
          </p15:clr>
        </p15:guide>
        <p15:guide id="45" pos="3741">
          <p15:clr>
            <a:srgbClr val="5ACBF0"/>
          </p15:clr>
        </p15:guide>
        <p15:guide id="46" pos="5568">
          <p15:clr>
            <a:srgbClr val="5ACBF0"/>
          </p15:clr>
        </p15:guide>
        <p15:guide id="47" pos="5770">
          <p15:clr>
            <a:srgbClr val="5ACBF0"/>
          </p15:clr>
        </p15:guide>
        <p15:guide id="53" orient="horz" pos="436">
          <p15:clr>
            <a:srgbClr val="9FCC3B"/>
          </p15:clr>
        </p15:guide>
        <p15:guide id="54" pos="279">
          <p15:clr>
            <a:srgbClr val="9FCC3B"/>
          </p15:clr>
        </p15:guide>
        <p15:guide id="55" pos="7401">
          <p15:clr>
            <a:srgbClr val="9FCC3B"/>
          </p15:clr>
        </p15:guide>
        <p15:guide id="56" orient="horz" pos="3747">
          <p15:clr>
            <a:srgbClr val="9FCC3B"/>
          </p15:clr>
        </p15:guide>
        <p15:guide id="57" orient="horz" pos="3884">
          <p15:clr>
            <a:srgbClr val="000000"/>
          </p15:clr>
        </p15:guide>
        <p15:guide id="58" orient="horz" pos="913">
          <p15:clr>
            <a:srgbClr val="C35EA4"/>
          </p15:clr>
        </p15:guide>
        <p15:guide id="59" orient="horz" pos="132">
          <p15:clr>
            <a:srgbClr val="000000"/>
          </p15:clr>
        </p15:guide>
        <p15:guide id="60" orient="horz" pos="3571">
          <p15:clr>
            <a:srgbClr val="5ACBF0"/>
          </p15:clr>
        </p15:guide>
        <p15:guide id="61" orient="horz" pos="4166">
          <p15:clr>
            <a:srgbClr val="000000"/>
          </p15:clr>
        </p15:guide>
        <p15:guide id="62" pos="140">
          <p15:clr>
            <a:srgbClr val="000000"/>
          </p15:clr>
        </p15:guide>
        <p15:guide id="63" pos="7537">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chart" Target="../charts/chart5.xml"/><Relationship Id="rId5" Type="http://schemas.openxmlformats.org/officeDocument/2006/relationships/image" Target="../media/image49.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chart" Target="../charts/char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0" name="Picture Placeholder 29" descr="A group of people posing for a photo&#10;&#10;Description automatically generated">
            <a:extLst>
              <a:ext uri="{FF2B5EF4-FFF2-40B4-BE49-F238E27FC236}">
                <a16:creationId xmlns:a16="http://schemas.microsoft.com/office/drawing/2014/main" id="{CA50FF41-8A3A-417F-FA29-31B874FC06C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6742" r="9957"/>
          <a:stretch/>
        </p:blipFill>
        <p:spPr>
          <a:xfrm>
            <a:off x="1088083" y="0"/>
            <a:ext cx="11115949" cy="7656394"/>
          </a:xfrm>
        </p:spPr>
      </p:pic>
      <p:pic>
        <p:nvPicPr>
          <p:cNvPr id="34" name="Picture 33" descr="A group of people posing for a photo&#10;&#10;Description automatically generated">
            <a:extLst>
              <a:ext uri="{FF2B5EF4-FFF2-40B4-BE49-F238E27FC236}">
                <a16:creationId xmlns:a16="http://schemas.microsoft.com/office/drawing/2014/main" id="{AF9C9C3F-4548-6B2D-891C-050024940C4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2" b="99576" l="5422" r="96935">
                        <a14:foregroundMark x1="8722" y1="44696" x2="5846" y2="57355"/>
                        <a14:foregroundMark x1="5846" y1="57355" x2="5482" y2="78664"/>
                        <a14:foregroundMark x1="14050" y1="84866" x2="14851" y2="99646"/>
                        <a14:foregroundMark x1="37902" y1="25790" x2="35879" y2="28289"/>
                        <a14:foregroundMark x1="24705" y1="22489" x2="25365" y2="26874"/>
                        <a14:foregroundMark x1="85856" y1="18317" x2="85856" y2="61315"/>
                        <a14:foregroundMark x1="91231" y1="30127" x2="91089" y2="94696"/>
                        <a14:foregroundMark x1="81990" y1="29491" x2="76426" y2="49505"/>
                        <a14:foregroundMark x1="53607" y1="44059" x2="55068" y2="72702"/>
                        <a14:foregroundMark x1="90948" y1="28501" x2="94531" y2="52475"/>
                        <a14:foregroundMark x1="94531" y1="52475" x2="94531" y2="52687"/>
                        <a14:foregroundMark x1="89863" y1="27864" x2="96322" y2="44908"/>
                        <a14:foregroundMark x1="96322" y1="44908" x2="96935" y2="49859"/>
                        <a14:foregroundMark x1="82933" y1="27511" x2="75625" y2="35078"/>
                        <a14:foregroundMark x1="75625" y1="35078" x2="75625" y2="35078"/>
                        <a14:foregroundMark x1="41207" y1="35290" x2="40547" y2="43069"/>
                        <a14:foregroundMark x1="38237" y1="24752" x2="34229" y2="28289"/>
                        <a14:foregroundMark x1="38472" y1="25106" x2="41773" y2="30764"/>
                        <a14:foregroundMark x1="41773" y1="30764" x2="41914" y2="31400"/>
                        <a14:foregroundMark x1="37624" y1="24965" x2="34182" y2="28147"/>
                        <a14:foregroundMark x1="39227" y1="25177" x2="40641" y2="27157"/>
                        <a14:foregroundMark x1="38190" y1="25035" x2="34512" y2="28076"/>
                        <a14:foregroundMark x1="34512" y1="28076" x2="36021" y2="26025"/>
                        <a14:foregroundMark x1="37718" y1="25177" x2="36869" y2="25530"/>
                        <a14:foregroundMark x1="37199" y1="25035" x2="35879" y2="25955"/>
                        <a14:foregroundMark x1="41301" y1="28571" x2="41443" y2="30693"/>
                        <a14:backgroundMark x1="4856" y1="81047" x2="8722" y2="90453"/>
                        <a14:backgroundMark x1="5233" y1="79844" x2="8015" y2="91443"/>
                        <a14:backgroundMark x1="4856" y1="79491" x2="6176" y2="80481"/>
                        <a14:backgroundMark x1="34276" y1="27652" x2="33805" y2="28430"/>
                      </a14:backgroundRemoval>
                    </a14:imgEffect>
                  </a14:imgLayer>
                </a14:imgProps>
              </a:ext>
              <a:ext uri="{28A0092B-C50C-407E-A947-70E740481C1C}">
                <a14:useLocalDpi xmlns:a14="http://schemas.microsoft.com/office/drawing/2010/main" val="0"/>
              </a:ext>
            </a:extLst>
          </a:blip>
          <a:srcRect r="54436" b="1763"/>
          <a:stretch/>
        </p:blipFill>
        <p:spPr>
          <a:xfrm>
            <a:off x="1899793" y="0"/>
            <a:ext cx="5198852" cy="7472672"/>
          </a:xfrm>
          <a:prstGeom prst="rect">
            <a:avLst/>
          </a:prstGeom>
        </p:spPr>
      </p:pic>
      <p:sp>
        <p:nvSpPr>
          <p:cNvPr id="4" name="Title">
            <a:extLst>
              <a:ext uri="{FF2B5EF4-FFF2-40B4-BE49-F238E27FC236}">
                <a16:creationId xmlns:a16="http://schemas.microsoft.com/office/drawing/2014/main" id="{F1BB242C-CB72-440E-9602-808C3EC37D59}"/>
              </a:ext>
            </a:extLst>
          </p:cNvPr>
          <p:cNvSpPr>
            <a:spLocks noGrp="1"/>
          </p:cNvSpPr>
          <p:nvPr>
            <p:ph type="title"/>
          </p:nvPr>
        </p:nvSpPr>
        <p:spPr>
          <a:xfrm>
            <a:off x="385168" y="763144"/>
            <a:ext cx="3333391" cy="715669"/>
          </a:xfrm>
        </p:spPr>
        <p:txBody>
          <a:bodyPr/>
          <a:lstStyle/>
          <a:p>
            <a:r>
              <a:rPr lang="en-US" dirty="0"/>
              <a:t>STATE OF OUR YOUNG NATION </a:t>
            </a:r>
            <a:endParaRPr lang="en-GB" dirty="0"/>
          </a:p>
        </p:txBody>
      </p:sp>
      <p:sp>
        <p:nvSpPr>
          <p:cNvPr id="5" name="Date">
            <a:extLst>
              <a:ext uri="{FF2B5EF4-FFF2-40B4-BE49-F238E27FC236}">
                <a16:creationId xmlns:a16="http://schemas.microsoft.com/office/drawing/2014/main" id="{05058EFE-4B93-814A-45B1-03F140DB89CC}"/>
              </a:ext>
            </a:extLst>
          </p:cNvPr>
          <p:cNvSpPr txBox="1"/>
          <p:nvPr/>
        </p:nvSpPr>
        <p:spPr>
          <a:xfrm>
            <a:off x="385168" y="4419591"/>
            <a:ext cx="223644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ea typeface="+mn-ea"/>
                <a:cs typeface="+mn-cs"/>
              </a:rPr>
              <a:t>April 2024</a:t>
            </a:r>
          </a:p>
        </p:txBody>
      </p:sp>
      <p:sp>
        <p:nvSpPr>
          <p:cNvPr id="11" name="Triangle">
            <a:extLst>
              <a:ext uri="{FF2B5EF4-FFF2-40B4-BE49-F238E27FC236}">
                <a16:creationId xmlns:a16="http://schemas.microsoft.com/office/drawing/2014/main" id="{E8C2CACD-E824-DE3B-60FE-427B751999B5}"/>
              </a:ext>
              <a:ext uri="{C183D7F6-B498-43B3-948B-1728B52AA6E4}">
                <adec:decorative xmlns:adec="http://schemas.microsoft.com/office/drawing/2017/decorative" val="1"/>
              </a:ext>
            </a:extLst>
          </p:cNvPr>
          <p:cNvSpPr/>
          <p:nvPr/>
        </p:nvSpPr>
        <p:spPr>
          <a:xfrm rot="16200000">
            <a:off x="8661370" y="3324649"/>
            <a:ext cx="3492560" cy="359409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Barlow" panose="00000500000000000000" pitchFamily="2" charset="0"/>
              <a:ea typeface="+mn-ea"/>
              <a:cs typeface="+mn-cs"/>
            </a:endParaRPr>
          </a:p>
        </p:txBody>
      </p:sp>
      <p:sp>
        <p:nvSpPr>
          <p:cNvPr id="7" name="Parallelogram 1">
            <a:extLst>
              <a:ext uri="{FF2B5EF4-FFF2-40B4-BE49-F238E27FC236}">
                <a16:creationId xmlns:a16="http://schemas.microsoft.com/office/drawing/2014/main" id="{A6BD1784-F3A1-1046-21F9-8FEFED56EE96}"/>
              </a:ext>
              <a:ext uri="{C183D7F6-B498-43B3-948B-1728B52AA6E4}">
                <adec:decorative xmlns:adec="http://schemas.microsoft.com/office/drawing/2017/decorative" val="1"/>
              </a:ext>
            </a:extLst>
          </p:cNvPr>
          <p:cNvSpPr/>
          <p:nvPr/>
        </p:nvSpPr>
        <p:spPr>
          <a:xfrm rot="18900000">
            <a:off x="6191592" y="431596"/>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Barlow" panose="00000500000000000000" pitchFamily="2" charset="0"/>
              <a:ea typeface="+mn-ea"/>
              <a:cs typeface="+mn-cs"/>
            </a:endParaRPr>
          </a:p>
        </p:txBody>
      </p:sp>
      <p:sp>
        <p:nvSpPr>
          <p:cNvPr id="9" name="Parallelogram 2">
            <a:extLst>
              <a:ext uri="{FF2B5EF4-FFF2-40B4-BE49-F238E27FC236}">
                <a16:creationId xmlns:a16="http://schemas.microsoft.com/office/drawing/2014/main" id="{CEC544CE-DA48-E496-5DA5-4BEDD3E45634}"/>
              </a:ext>
              <a:ext uri="{C183D7F6-B498-43B3-948B-1728B52AA6E4}">
                <adec:decorative xmlns:adec="http://schemas.microsoft.com/office/drawing/2017/decorative" val="1"/>
              </a:ext>
            </a:extLst>
          </p:cNvPr>
          <p:cNvSpPr/>
          <p:nvPr/>
        </p:nvSpPr>
        <p:spPr>
          <a:xfrm rot="8100000">
            <a:off x="7929848" y="5576008"/>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Barlow" panose="00000500000000000000" pitchFamily="2" charset="0"/>
              <a:ea typeface="+mn-ea"/>
              <a:cs typeface="+mn-cs"/>
            </a:endParaRPr>
          </a:p>
        </p:txBody>
      </p:sp>
      <p:sp>
        <p:nvSpPr>
          <p:cNvPr id="8" name="Classification">
            <a:extLst>
              <a:ext uri="{FF2B5EF4-FFF2-40B4-BE49-F238E27FC236}">
                <a16:creationId xmlns:a16="http://schemas.microsoft.com/office/drawing/2014/main" id="{C55BE28C-696E-3867-0F63-F65387A9A6CF}"/>
              </a:ext>
              <a:ext uri="{C183D7F6-B498-43B3-948B-1728B52AA6E4}">
                <adec:decorative xmlns:adec="http://schemas.microsoft.com/office/drawing/2017/decorative" val="0"/>
              </a:ext>
            </a:extLst>
          </p:cNvPr>
          <p:cNvSpPr txBox="1">
            <a:spLocks/>
          </p:cNvSpPr>
          <p:nvPr/>
        </p:nvSpPr>
        <p:spPr>
          <a:xfrm>
            <a:off x="440938" y="6490415"/>
            <a:ext cx="1371959" cy="123111"/>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Barlow" panose="00000500000000000000" pitchFamily="2" charset="0"/>
                <a:ea typeface="+mn-ea"/>
                <a:cs typeface="+mn-cs"/>
              </a:rPr>
              <a:t>© Ipsos </a:t>
            </a:r>
            <a:r>
              <a:rPr lang="en-US" sz="800">
                <a:solidFill>
                  <a:prstClr val="white"/>
                </a:solidFill>
                <a:latin typeface="Barlow" panose="00000500000000000000" pitchFamily="2" charset="0"/>
              </a:rPr>
              <a:t>B&amp;A</a:t>
            </a:r>
            <a:endParaRPr kumimoji="0" lang="en-US" sz="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2" name="Subtitle">
            <a:extLst>
              <a:ext uri="{FF2B5EF4-FFF2-40B4-BE49-F238E27FC236}">
                <a16:creationId xmlns:a16="http://schemas.microsoft.com/office/drawing/2014/main" id="{9507539C-2904-FED8-1791-EB9D2C69DC85}"/>
              </a:ext>
            </a:extLst>
          </p:cNvPr>
          <p:cNvSpPr txBox="1">
            <a:spLocks/>
          </p:cNvSpPr>
          <p:nvPr/>
        </p:nvSpPr>
        <p:spPr>
          <a:xfrm>
            <a:off x="10432481" y="5762001"/>
            <a:ext cx="1645074" cy="369332"/>
          </a:xfrm>
          <a:prstGeom prst="rect">
            <a:avLst/>
          </a:prstGeom>
        </p:spPr>
        <p:txBody>
          <a:bodyPr vert="horz" wrap="square" lIns="0" tIns="0" rIns="18000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0" kern="1200">
                <a:solidFill>
                  <a:schemeClr val="bg1"/>
                </a:solidFill>
                <a:latin typeface="+mj-lt"/>
                <a:ea typeface="+mn-ea"/>
                <a:cs typeface="+mn-cs"/>
              </a:defRPr>
            </a:lvl1pPr>
            <a:lvl2pPr marL="457200" indent="0" algn="ctr"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500"/>
              </a:spcBef>
              <a:spcAft>
                <a:spcPts val="500"/>
              </a:spcAft>
              <a:buClrTx/>
              <a:buSzPct val="50000"/>
              <a:buFont typeface="HelveticaNeueLT Std Lt Cn" panose="020B0406020202030204" pitchFamily="34" charset="0"/>
              <a:buNone/>
              <a:tabLst/>
              <a:defRPr/>
            </a:pPr>
            <a:r>
              <a:rPr kumimoji="0" lang="en-GB" sz="2400" b="0" i="0" u="none" strike="noStrike" kern="1200" cap="none" spc="0" normalizeH="0" baseline="0" noProof="0">
                <a:ln>
                  <a:noFill/>
                </a:ln>
                <a:solidFill>
                  <a:srgbClr val="1DAFAD"/>
                </a:solidFill>
                <a:effectLst/>
                <a:uLnTx/>
                <a:uFillTx/>
                <a:latin typeface="Barlow Semi Condensed ExtraBold"/>
                <a:ea typeface="+mn-ea"/>
                <a:cs typeface="+mn-cs"/>
              </a:rPr>
              <a:t>Be Sure.</a:t>
            </a:r>
            <a:endParaRPr kumimoji="0" lang="en-GB" sz="2400" b="0" i="0" u="none" strike="noStrike" kern="1200" cap="none" spc="0" normalizeH="0" baseline="0" noProof="0">
              <a:ln>
                <a:noFill/>
              </a:ln>
              <a:solidFill>
                <a:srgbClr val="1DAFAD"/>
              </a:solidFill>
              <a:effectLst/>
              <a:uLnTx/>
              <a:uFillTx/>
              <a:latin typeface="Barlow" panose="00000500000000000000" pitchFamily="2" charset="0"/>
              <a:ea typeface="+mn-ea"/>
              <a:cs typeface="+mn-cs"/>
            </a:endParaRPr>
          </a:p>
        </p:txBody>
      </p:sp>
      <p:sp>
        <p:nvSpPr>
          <p:cNvPr id="13" name="Subtitle">
            <a:extLst>
              <a:ext uri="{FF2B5EF4-FFF2-40B4-BE49-F238E27FC236}">
                <a16:creationId xmlns:a16="http://schemas.microsoft.com/office/drawing/2014/main" id="{6C4077CF-4FE4-8F2B-03C9-9AFA7396F261}"/>
              </a:ext>
            </a:extLst>
          </p:cNvPr>
          <p:cNvSpPr txBox="1">
            <a:spLocks/>
          </p:cNvSpPr>
          <p:nvPr/>
        </p:nvSpPr>
        <p:spPr>
          <a:xfrm>
            <a:off x="9194642" y="6246365"/>
            <a:ext cx="2903621" cy="369332"/>
          </a:xfrm>
          <a:prstGeom prst="rect">
            <a:avLst/>
          </a:prstGeom>
        </p:spPr>
        <p:txBody>
          <a:bodyPr vert="horz" wrap="square" lIns="0" tIns="0" rIns="18000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0" kern="1200">
                <a:solidFill>
                  <a:schemeClr val="bg1"/>
                </a:solidFill>
                <a:latin typeface="+mj-lt"/>
                <a:ea typeface="+mn-ea"/>
                <a:cs typeface="+mn-cs"/>
              </a:defRPr>
            </a:lvl1pPr>
            <a:lvl2pPr marL="457200" indent="0" algn="ctr"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500"/>
              </a:spcBef>
              <a:spcAft>
                <a:spcPts val="500"/>
              </a:spcAft>
              <a:buClrTx/>
              <a:buSzPct val="50000"/>
              <a:buFont typeface="HelveticaNeueLT Std Lt Cn" panose="020B0406020202030204" pitchFamily="34" charset="0"/>
              <a:buNone/>
              <a:tabLst/>
              <a:defRPr/>
            </a:pPr>
            <a:r>
              <a:rPr kumimoji="0" lang="en-GB" sz="2400" b="0" i="0" u="none" strike="noStrike" kern="1200" cap="none" spc="0" normalizeH="0" baseline="0" noProof="0">
                <a:ln>
                  <a:noFill/>
                </a:ln>
                <a:solidFill>
                  <a:srgbClr val="103C50"/>
                </a:solidFill>
                <a:effectLst/>
                <a:uLnTx/>
                <a:uFillTx/>
                <a:latin typeface="Barlow Semi Condensed ExtraBold"/>
                <a:ea typeface="+mn-ea"/>
                <a:cs typeface="+mn-cs"/>
              </a:rPr>
              <a:t>Delve Deeper.</a:t>
            </a:r>
            <a:endParaRPr kumimoji="0" lang="en-GB" sz="2400" b="0" i="0" u="none" strike="noStrike" kern="1200" cap="none" spc="0" normalizeH="0" baseline="0" noProof="0">
              <a:ln>
                <a:noFill/>
              </a:ln>
              <a:solidFill>
                <a:srgbClr val="103C50"/>
              </a:solidFill>
              <a:effectLst/>
              <a:uLnTx/>
              <a:uFillTx/>
              <a:latin typeface="Barlow" panose="00000500000000000000" pitchFamily="2" charset="0"/>
              <a:ea typeface="+mn-ea"/>
              <a:cs typeface="+mn-cs"/>
            </a:endParaRPr>
          </a:p>
        </p:txBody>
      </p:sp>
      <p:pic>
        <p:nvPicPr>
          <p:cNvPr id="16" name="Picture 15" descr="A blue and black logo&#10;&#10;Description automatically generated">
            <a:extLst>
              <a:ext uri="{FF2B5EF4-FFF2-40B4-BE49-F238E27FC236}">
                <a16:creationId xmlns:a16="http://schemas.microsoft.com/office/drawing/2014/main" id="{0F7D55B6-EBD4-8A23-26B8-F47EEDA877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211" y="5592862"/>
            <a:ext cx="1228201" cy="584375"/>
          </a:xfrm>
          <a:prstGeom prst="rect">
            <a:avLst/>
          </a:prstGeom>
        </p:spPr>
      </p:pic>
      <p:sp>
        <p:nvSpPr>
          <p:cNvPr id="3" name="TextBox 2">
            <a:extLst>
              <a:ext uri="{FF2B5EF4-FFF2-40B4-BE49-F238E27FC236}">
                <a16:creationId xmlns:a16="http://schemas.microsoft.com/office/drawing/2014/main" id="{04B16500-04AE-7C52-F65E-ED02B4B3E01F}"/>
              </a:ext>
            </a:extLst>
          </p:cNvPr>
          <p:cNvSpPr txBox="1"/>
          <p:nvPr/>
        </p:nvSpPr>
        <p:spPr>
          <a:xfrm>
            <a:off x="385169" y="3007385"/>
            <a:ext cx="2144672" cy="923330"/>
          </a:xfrm>
          <a:prstGeom prst="rect">
            <a:avLst/>
          </a:prstGeom>
          <a:noFill/>
        </p:spPr>
        <p:txBody>
          <a:bodyPr wrap="square">
            <a:spAutoFit/>
          </a:bodyPr>
          <a:lstStyle/>
          <a:p>
            <a:r>
              <a:rPr lang="en-IE" sz="1800" b="0" i="0" u="none" strike="noStrike" baseline="0" dirty="0">
                <a:solidFill>
                  <a:schemeClr val="bg1"/>
                </a:solidFill>
              </a:rPr>
              <a:t>A REPORT INTO </a:t>
            </a:r>
            <a:br>
              <a:rPr lang="en-IE" sz="1800" b="0" i="0" u="none" strike="noStrike" baseline="0" dirty="0">
                <a:solidFill>
                  <a:schemeClr val="bg1"/>
                </a:solidFill>
              </a:rPr>
            </a:br>
            <a:r>
              <a:rPr lang="en-US" sz="1800" b="0" i="0" u="none" strike="noStrike" baseline="0" dirty="0">
                <a:solidFill>
                  <a:schemeClr val="bg1"/>
                </a:solidFill>
              </a:rPr>
              <a:t>THE LIVES OF IRISH 18 to 29-YEAR-OLDS </a:t>
            </a:r>
            <a:endParaRPr lang="en-IE" sz="1100" dirty="0">
              <a:solidFill>
                <a:schemeClr val="bg1"/>
              </a:solidFill>
              <a:cs typeface="Arial" panose="020B0604020202020204" pitchFamily="34" charset="0"/>
            </a:endParaRPr>
          </a:p>
        </p:txBody>
      </p:sp>
      <p:sp>
        <p:nvSpPr>
          <p:cNvPr id="24" name="TextBox 23">
            <a:extLst>
              <a:ext uri="{FF2B5EF4-FFF2-40B4-BE49-F238E27FC236}">
                <a16:creationId xmlns:a16="http://schemas.microsoft.com/office/drawing/2014/main" id="{2D1716E9-44CF-9D73-1057-39518F40E5C7}"/>
              </a:ext>
            </a:extLst>
          </p:cNvPr>
          <p:cNvSpPr txBox="1"/>
          <p:nvPr/>
        </p:nvSpPr>
        <p:spPr>
          <a:xfrm>
            <a:off x="385169" y="4753894"/>
            <a:ext cx="1961792" cy="769441"/>
          </a:xfrm>
          <a:prstGeom prst="rect">
            <a:avLst/>
          </a:prstGeom>
          <a:noFill/>
        </p:spPr>
        <p:txBody>
          <a:bodyPr wrap="square">
            <a:spAutoFit/>
          </a:bodyPr>
          <a:lstStyle/>
          <a:p>
            <a:r>
              <a:rPr lang="en-IE" sz="1100" dirty="0">
                <a:solidFill>
                  <a:schemeClr val="bg1"/>
                </a:solidFill>
                <a:cs typeface="Arial" panose="020B0604020202020204" pitchFamily="34" charset="0"/>
              </a:rPr>
              <a:t>Prepared by: Niall Brennan, John O’Mahony, Laura Barbonetti and Bianca Copeland</a:t>
            </a:r>
          </a:p>
        </p:txBody>
      </p:sp>
    </p:spTree>
    <p:extLst>
      <p:ext uri="{BB962C8B-B14F-4D97-AF65-F5344CB8AC3E}">
        <p14:creationId xmlns:p14="http://schemas.microsoft.com/office/powerpoint/2010/main" val="3664655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B6C61-C9A6-AD5C-B214-D762D6B3A9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5B9917-2165-4916-8529-794B7299C56F}"/>
              </a:ext>
            </a:extLst>
          </p:cNvPr>
          <p:cNvPicPr>
            <a:picLocks noChangeAspect="1"/>
          </p:cNvPicPr>
          <p:nvPr/>
        </p:nvPicPr>
        <p:blipFill rotWithShape="1">
          <a:blip r:embed="rId2"/>
          <a:srcRect l="10418"/>
          <a:stretch/>
        </p:blipFill>
        <p:spPr>
          <a:xfrm>
            <a:off x="5883442" y="1787001"/>
            <a:ext cx="5461258" cy="2676858"/>
          </a:xfrm>
          <a:prstGeom prst="rect">
            <a:avLst/>
          </a:prstGeom>
        </p:spPr>
      </p:pic>
      <p:sp>
        <p:nvSpPr>
          <p:cNvPr id="7" name="TextBox 6">
            <a:extLst>
              <a:ext uri="{FF2B5EF4-FFF2-40B4-BE49-F238E27FC236}">
                <a16:creationId xmlns:a16="http://schemas.microsoft.com/office/drawing/2014/main" id="{AFFA7B09-3174-A127-11C7-4F9D96FBDE40}"/>
              </a:ext>
            </a:extLst>
          </p:cNvPr>
          <p:cNvSpPr txBox="1"/>
          <p:nvPr/>
        </p:nvSpPr>
        <p:spPr>
          <a:xfrm>
            <a:off x="799420" y="4595960"/>
            <a:ext cx="2162128" cy="1415772"/>
          </a:xfrm>
          <a:prstGeom prst="rect">
            <a:avLst/>
          </a:prstGeom>
          <a:noFill/>
        </p:spPr>
        <p:txBody>
          <a:bodyPr wrap="square">
            <a:spAutoFit/>
          </a:bodyPr>
          <a:lstStyle/>
          <a:p>
            <a:pPr algn="l"/>
            <a:endParaRPr lang="en-IE" b="0" i="0" u="none" strike="noStrike" baseline="0" dirty="0">
              <a:solidFill>
                <a:schemeClr val="tx1">
                  <a:lumMod val="85000"/>
                  <a:lumOff val="15000"/>
                </a:schemeClr>
              </a:solidFill>
            </a:endParaRPr>
          </a:p>
          <a:p>
            <a:r>
              <a:rPr lang="en-US" sz="3200" b="1" i="0" u="none" strike="noStrike" baseline="0" dirty="0">
                <a:solidFill>
                  <a:schemeClr val="tx1">
                    <a:lumMod val="85000"/>
                    <a:lumOff val="15000"/>
                  </a:schemeClr>
                </a:solidFill>
              </a:rPr>
              <a:t>89% </a:t>
            </a:r>
            <a:r>
              <a:rPr lang="en-US" b="0" i="0" u="none" strike="noStrike" baseline="0" dirty="0">
                <a:solidFill>
                  <a:schemeClr val="tx1">
                    <a:lumMod val="85000"/>
                    <a:lumOff val="15000"/>
                  </a:schemeClr>
                </a:solidFill>
              </a:rPr>
              <a:t>have lived there for the past 2 years or longer. </a:t>
            </a:r>
            <a:endParaRPr lang="en-IE" dirty="0">
              <a:solidFill>
                <a:schemeClr val="tx1">
                  <a:lumMod val="85000"/>
                  <a:lumOff val="15000"/>
                </a:schemeClr>
              </a:solidFill>
            </a:endParaRPr>
          </a:p>
        </p:txBody>
      </p:sp>
      <p:sp>
        <p:nvSpPr>
          <p:cNvPr id="9" name="TextBox 8">
            <a:extLst>
              <a:ext uri="{FF2B5EF4-FFF2-40B4-BE49-F238E27FC236}">
                <a16:creationId xmlns:a16="http://schemas.microsoft.com/office/drawing/2014/main" id="{5F29C9C5-0C9B-F950-E1AA-F5C785C47C6B}"/>
              </a:ext>
            </a:extLst>
          </p:cNvPr>
          <p:cNvSpPr txBox="1"/>
          <p:nvPr/>
        </p:nvSpPr>
        <p:spPr>
          <a:xfrm>
            <a:off x="4124960" y="4463859"/>
            <a:ext cx="3019215" cy="1692771"/>
          </a:xfrm>
          <a:prstGeom prst="rect">
            <a:avLst/>
          </a:prstGeom>
          <a:noFill/>
        </p:spPr>
        <p:txBody>
          <a:bodyPr wrap="square">
            <a:spAutoFit/>
          </a:bodyPr>
          <a:lstStyle/>
          <a:p>
            <a:pPr algn="l"/>
            <a:endParaRPr lang="en-IE" b="0" i="0" u="none" strike="noStrike" baseline="0" dirty="0">
              <a:solidFill>
                <a:schemeClr val="tx1">
                  <a:lumMod val="85000"/>
                  <a:lumOff val="15000"/>
                </a:schemeClr>
              </a:solidFill>
            </a:endParaRPr>
          </a:p>
          <a:p>
            <a:r>
              <a:rPr lang="en-US" sz="3200" b="1" i="0" u="none" strike="noStrike" baseline="0" dirty="0">
                <a:solidFill>
                  <a:schemeClr val="tx1">
                    <a:lumMod val="85000"/>
                    <a:lumOff val="15000"/>
                  </a:schemeClr>
                </a:solidFill>
              </a:rPr>
              <a:t>11% </a:t>
            </a:r>
            <a:r>
              <a:rPr lang="en-US" b="0" i="0" u="none" strike="noStrike" baseline="0" dirty="0">
                <a:solidFill>
                  <a:schemeClr val="tx1">
                    <a:lumMod val="85000"/>
                    <a:lumOff val="15000"/>
                  </a:schemeClr>
                </a:solidFill>
              </a:rPr>
              <a:t>of 18 to 29-year-olds who currently live with their parents have ‘moved back’ within the past two years. </a:t>
            </a:r>
            <a:endParaRPr lang="en-IE" dirty="0">
              <a:solidFill>
                <a:schemeClr val="tx1">
                  <a:lumMod val="85000"/>
                  <a:lumOff val="15000"/>
                </a:schemeClr>
              </a:solidFill>
            </a:endParaRPr>
          </a:p>
        </p:txBody>
      </p:sp>
      <p:sp>
        <p:nvSpPr>
          <p:cNvPr id="11" name="TextBox 10">
            <a:extLst>
              <a:ext uri="{FF2B5EF4-FFF2-40B4-BE49-F238E27FC236}">
                <a16:creationId xmlns:a16="http://schemas.microsoft.com/office/drawing/2014/main" id="{A074D7F5-04ED-A265-2016-02CF27E0316F}"/>
              </a:ext>
            </a:extLst>
          </p:cNvPr>
          <p:cNvSpPr txBox="1"/>
          <p:nvPr/>
        </p:nvSpPr>
        <p:spPr>
          <a:xfrm>
            <a:off x="8342489" y="4524117"/>
            <a:ext cx="3253559" cy="1785104"/>
          </a:xfrm>
          <a:prstGeom prst="rect">
            <a:avLst/>
          </a:prstGeom>
          <a:noFill/>
        </p:spPr>
        <p:txBody>
          <a:bodyPr wrap="square">
            <a:spAutoFit/>
          </a:bodyPr>
          <a:lstStyle>
            <a:defPPr>
              <a:defRPr lang="en-US"/>
            </a:defPPr>
            <a:lvl1pPr>
              <a:defRPr sz="2000" b="0" i="0" u="none" strike="noStrike" baseline="0">
                <a:solidFill>
                  <a:srgbClr val="000000"/>
                </a:solidFill>
                <a:latin typeface="Poppins" panose="00000500000000000000" pitchFamily="2" charset="0"/>
              </a:defRPr>
            </a:lvl1pPr>
          </a:lstStyle>
          <a:p>
            <a:endParaRPr lang="en-IE" sz="1800" dirty="0">
              <a:solidFill>
                <a:schemeClr val="tx1">
                  <a:lumMod val="85000"/>
                  <a:lumOff val="15000"/>
                </a:schemeClr>
              </a:solidFill>
              <a:latin typeface="+mn-lt"/>
            </a:endParaRPr>
          </a:p>
          <a:p>
            <a:r>
              <a:rPr lang="en-US" sz="2800" b="1" dirty="0">
                <a:solidFill>
                  <a:schemeClr val="tx1">
                    <a:lumMod val="85000"/>
                    <a:lumOff val="15000"/>
                  </a:schemeClr>
                </a:solidFill>
                <a:latin typeface="+mn-lt"/>
              </a:rPr>
              <a:t>43% </a:t>
            </a:r>
            <a:r>
              <a:rPr lang="en-US" sz="1800" dirty="0">
                <a:solidFill>
                  <a:schemeClr val="tx1">
                    <a:lumMod val="85000"/>
                    <a:lumOff val="15000"/>
                  </a:schemeClr>
                </a:solidFill>
                <a:latin typeface="+mn-lt"/>
              </a:rPr>
              <a:t>reference ‘can’t afford the rent’ as an explanation, while a further </a:t>
            </a:r>
            <a:r>
              <a:rPr lang="en-US" sz="2800" b="1" dirty="0">
                <a:solidFill>
                  <a:schemeClr val="tx1">
                    <a:lumMod val="85000"/>
                    <a:lumOff val="15000"/>
                  </a:schemeClr>
                </a:solidFill>
                <a:latin typeface="+mn-lt"/>
              </a:rPr>
              <a:t>19%</a:t>
            </a:r>
            <a:r>
              <a:rPr lang="en-US" sz="1800" dirty="0">
                <a:solidFill>
                  <a:schemeClr val="tx1">
                    <a:lumMod val="85000"/>
                    <a:lumOff val="15000"/>
                  </a:schemeClr>
                </a:solidFill>
                <a:latin typeface="+mn-lt"/>
              </a:rPr>
              <a:t> mention the need to ‘save money’. </a:t>
            </a:r>
            <a:endParaRPr lang="en-IE" sz="1800" dirty="0">
              <a:solidFill>
                <a:schemeClr val="tx1">
                  <a:lumMod val="85000"/>
                  <a:lumOff val="15000"/>
                </a:schemeClr>
              </a:solidFill>
              <a:latin typeface="+mn-lt"/>
            </a:endParaRPr>
          </a:p>
        </p:txBody>
      </p:sp>
      <p:sp>
        <p:nvSpPr>
          <p:cNvPr id="13" name="Arrow: Right 12">
            <a:extLst>
              <a:ext uri="{FF2B5EF4-FFF2-40B4-BE49-F238E27FC236}">
                <a16:creationId xmlns:a16="http://schemas.microsoft.com/office/drawing/2014/main" id="{EB671E85-3BFE-6D6D-5C59-72A4ABDCED1C}"/>
              </a:ext>
            </a:extLst>
          </p:cNvPr>
          <p:cNvSpPr/>
          <p:nvPr/>
        </p:nvSpPr>
        <p:spPr>
          <a:xfrm>
            <a:off x="7404825" y="5159723"/>
            <a:ext cx="606410" cy="37977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itle 2">
            <a:extLst>
              <a:ext uri="{FF2B5EF4-FFF2-40B4-BE49-F238E27FC236}">
                <a16:creationId xmlns:a16="http://schemas.microsoft.com/office/drawing/2014/main" id="{3138CE38-17B1-3BDB-D66E-C743FD594D7C}"/>
              </a:ext>
            </a:extLst>
          </p:cNvPr>
          <p:cNvSpPr>
            <a:spLocks noGrp="1"/>
          </p:cNvSpPr>
          <p:nvPr>
            <p:ph type="title"/>
          </p:nvPr>
        </p:nvSpPr>
        <p:spPr>
          <a:xfrm>
            <a:off x="446455" y="375468"/>
            <a:ext cx="11299088" cy="715669"/>
          </a:xfrm>
        </p:spPr>
        <p:txBody>
          <a:bodyPr/>
          <a:lstStyle/>
          <a:p>
            <a:r>
              <a:rPr lang="en-US" sz="2800">
                <a:latin typeface="Barlow" panose="00000500000000000000" pitchFamily="2" charset="0"/>
              </a:rPr>
              <a:t>Chapter 3: The housing challenge in Ireland  </a:t>
            </a:r>
            <a:br>
              <a:rPr lang="en-IE" sz="2800">
                <a:latin typeface="Barlow" panose="00000500000000000000" pitchFamily="2" charset="0"/>
              </a:rPr>
            </a:br>
            <a:r>
              <a:rPr lang="en-IE" sz="2000" i="0" u="none" strike="noStrike" baseline="0">
                <a:solidFill>
                  <a:schemeClr val="tx2"/>
                </a:solidFill>
                <a:latin typeface="Barlow" panose="00000500000000000000" pitchFamily="2" charset="0"/>
              </a:rPr>
              <a:t>Their housing context </a:t>
            </a:r>
            <a:br>
              <a:rPr lang="en-IE" sz="2000">
                <a:solidFill>
                  <a:schemeClr val="accent6"/>
                </a:solidFill>
                <a:latin typeface="Barlow" panose="00000500000000000000" pitchFamily="2" charset="0"/>
              </a:rPr>
            </a:br>
            <a:endParaRPr lang="en-IE"/>
          </a:p>
        </p:txBody>
      </p:sp>
      <p:pic>
        <p:nvPicPr>
          <p:cNvPr id="5124" name="Picture 4" descr="Family ">
            <a:extLst>
              <a:ext uri="{FF2B5EF4-FFF2-40B4-BE49-F238E27FC236}">
                <a16:creationId xmlns:a16="http://schemas.microsoft.com/office/drawing/2014/main" id="{A0F0E963-CF4F-B739-6C27-CFFE823CD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6848" y="37546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Right 18">
            <a:extLst>
              <a:ext uri="{FF2B5EF4-FFF2-40B4-BE49-F238E27FC236}">
                <a16:creationId xmlns:a16="http://schemas.microsoft.com/office/drawing/2014/main" id="{C9E3362F-700C-CB2B-70A8-8FE3F5DB9659}"/>
              </a:ext>
            </a:extLst>
          </p:cNvPr>
          <p:cNvSpPr/>
          <p:nvPr/>
        </p:nvSpPr>
        <p:spPr>
          <a:xfrm>
            <a:off x="3179819" y="3221221"/>
            <a:ext cx="2297104" cy="533400"/>
          </a:xfrm>
          <a:prstGeom prst="rightArrow">
            <a:avLst/>
          </a:prstGeom>
          <a:gradFill flip="none" rotWithShape="1">
            <a:gsLst>
              <a:gs pos="0">
                <a:schemeClr val="accent4"/>
              </a:gs>
              <a:gs pos="35000">
                <a:schemeClr val="accent1">
                  <a:lumMod val="45000"/>
                  <a:lumOff val="55000"/>
                </a:schemeClr>
              </a:gs>
              <a:gs pos="55000">
                <a:schemeClr val="tx2"/>
              </a:gs>
              <a:gs pos="100000">
                <a:schemeClr val="tx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AF0C6AA5-1578-D8DC-E8D4-F1F8E8CA61B6}"/>
              </a:ext>
            </a:extLst>
          </p:cNvPr>
          <p:cNvSpPr/>
          <p:nvPr/>
        </p:nvSpPr>
        <p:spPr>
          <a:xfrm>
            <a:off x="3222198" y="5112973"/>
            <a:ext cx="698228" cy="8093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r>
              <a:rPr lang="en-US" sz="3200" dirty="0">
                <a:solidFill>
                  <a:schemeClr val="tx1"/>
                </a:solidFill>
              </a:rPr>
              <a:t>&amp;</a:t>
            </a:r>
            <a:endParaRPr lang="en-IE" sz="3200" dirty="0">
              <a:solidFill>
                <a:schemeClr val="tx1"/>
              </a:solidFill>
            </a:endParaRPr>
          </a:p>
        </p:txBody>
      </p:sp>
      <p:sp>
        <p:nvSpPr>
          <p:cNvPr id="2" name="TextBox 1">
            <a:extLst>
              <a:ext uri="{FF2B5EF4-FFF2-40B4-BE49-F238E27FC236}">
                <a16:creationId xmlns:a16="http://schemas.microsoft.com/office/drawing/2014/main" id="{B5537E15-9AC6-A334-45EA-662AA0DF1B52}"/>
              </a:ext>
            </a:extLst>
          </p:cNvPr>
          <p:cNvSpPr txBox="1"/>
          <p:nvPr/>
        </p:nvSpPr>
        <p:spPr>
          <a:xfrm>
            <a:off x="1040070" y="1660787"/>
            <a:ext cx="2297104" cy="221727"/>
          </a:xfrm>
          <a:prstGeom prst="rect">
            <a:avLst/>
          </a:prstGeom>
          <a:solidFill>
            <a:schemeClr val="bg1"/>
          </a:solidFill>
        </p:spPr>
        <p:txBody>
          <a:bodyPr wrap="none" lIns="0" tIns="0" rIns="0" bIns="0" rtlCol="0">
            <a:spAutoFit/>
          </a:bodyPr>
          <a:lstStyle/>
          <a:p>
            <a:pPr algn="l">
              <a:lnSpc>
                <a:spcPct val="115000"/>
              </a:lnSpc>
              <a:spcBef>
                <a:spcPts val="400"/>
              </a:spcBef>
              <a:spcAft>
                <a:spcPts val="400"/>
              </a:spcAft>
              <a:buSzPct val="100000"/>
            </a:pPr>
            <a:r>
              <a:rPr lang="en-US" sz="1400" b="1">
                <a:solidFill>
                  <a:schemeClr val="tx1">
                    <a:lumMod val="65000"/>
                    <a:lumOff val="35000"/>
                  </a:schemeClr>
                </a:solidFill>
              </a:rPr>
              <a:t> I live with my parents/family</a:t>
            </a:r>
            <a:endParaRPr lang="en-IE" sz="1400" b="1">
              <a:solidFill>
                <a:schemeClr val="tx1">
                  <a:lumMod val="65000"/>
                  <a:lumOff val="35000"/>
                </a:schemeClr>
              </a:solidFill>
            </a:endParaRPr>
          </a:p>
        </p:txBody>
      </p:sp>
      <p:graphicFrame>
        <p:nvGraphicFramePr>
          <p:cNvPr id="6" name="Chart 5">
            <a:extLst>
              <a:ext uri="{FF2B5EF4-FFF2-40B4-BE49-F238E27FC236}">
                <a16:creationId xmlns:a16="http://schemas.microsoft.com/office/drawing/2014/main" id="{3ADC77E4-631F-3746-2C8F-5CC1B41D26A9}"/>
              </a:ext>
            </a:extLst>
          </p:cNvPr>
          <p:cNvGraphicFramePr/>
          <p:nvPr>
            <p:extLst>
              <p:ext uri="{D42A27DB-BD31-4B8C-83A1-F6EECF244321}">
                <p14:modId xmlns:p14="http://schemas.microsoft.com/office/powerpoint/2010/main" val="4216116354"/>
              </p:ext>
            </p:extLst>
          </p:nvPr>
        </p:nvGraphicFramePr>
        <p:xfrm>
          <a:off x="-81017" y="1798777"/>
          <a:ext cx="4535583" cy="280454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2E40FD09-E6A3-A500-A585-6A0491731EDE}"/>
              </a:ext>
            </a:extLst>
          </p:cNvPr>
          <p:cNvSpPr txBox="1"/>
          <p:nvPr/>
        </p:nvSpPr>
        <p:spPr>
          <a:xfrm>
            <a:off x="7708030" y="2183349"/>
            <a:ext cx="2518811" cy="222967"/>
          </a:xfrm>
          <a:prstGeom prst="rect">
            <a:avLst/>
          </a:prstGeom>
          <a:solidFill>
            <a:schemeClr val="bg1"/>
          </a:solidFill>
        </p:spPr>
        <p:txBody>
          <a:bodyPr wrap="square" lIns="0" tIns="0" rIns="0" bIns="0" rtlCol="0">
            <a:spAutoFit/>
          </a:bodyPr>
          <a:lstStyle/>
          <a:p>
            <a:pPr algn="l">
              <a:lnSpc>
                <a:spcPct val="115000"/>
              </a:lnSpc>
              <a:spcBef>
                <a:spcPts val="400"/>
              </a:spcBef>
              <a:spcAft>
                <a:spcPts val="400"/>
              </a:spcAft>
              <a:buSzPct val="100000"/>
            </a:pPr>
            <a:r>
              <a:rPr lang="en-US" sz="1400" b="1" dirty="0">
                <a:solidFill>
                  <a:schemeClr val="tx1">
                    <a:lumMod val="65000"/>
                    <a:lumOff val="35000"/>
                  </a:schemeClr>
                </a:solidFill>
              </a:rPr>
              <a:t> I live with my parents/family</a:t>
            </a:r>
            <a:endParaRPr lang="en-IE" sz="1400" b="1" dirty="0">
              <a:solidFill>
                <a:schemeClr val="tx1">
                  <a:lumMod val="65000"/>
                  <a:lumOff val="35000"/>
                </a:schemeClr>
              </a:solidFill>
            </a:endParaRPr>
          </a:p>
        </p:txBody>
      </p:sp>
      <p:sp>
        <p:nvSpPr>
          <p:cNvPr id="12" name="TextBox 11">
            <a:extLst>
              <a:ext uri="{FF2B5EF4-FFF2-40B4-BE49-F238E27FC236}">
                <a16:creationId xmlns:a16="http://schemas.microsoft.com/office/drawing/2014/main" id="{8AC79DC9-4DC0-F39B-65C3-886BB701C19C}"/>
              </a:ext>
            </a:extLst>
          </p:cNvPr>
          <p:cNvSpPr txBox="1"/>
          <p:nvPr/>
        </p:nvSpPr>
        <p:spPr>
          <a:xfrm>
            <a:off x="2850854" y="3954703"/>
            <a:ext cx="6136640" cy="369332"/>
          </a:xfrm>
          <a:prstGeom prst="rect">
            <a:avLst/>
          </a:prstGeom>
          <a:noFill/>
        </p:spPr>
        <p:txBody>
          <a:bodyPr wrap="square">
            <a:spAutoFit/>
          </a:bodyPr>
          <a:lstStyle/>
          <a:p>
            <a:r>
              <a:rPr lang="en-US" b="0" i="0" u="none" strike="noStrike" baseline="0" dirty="0">
                <a:solidFill>
                  <a:schemeClr val="tx1">
                    <a:lumMod val="85000"/>
                    <a:lumOff val="15000"/>
                  </a:schemeClr>
                </a:solidFill>
              </a:rPr>
              <a:t>Yes</a:t>
            </a:r>
            <a:endParaRPr lang="en-IE" dirty="0"/>
          </a:p>
        </p:txBody>
      </p:sp>
    </p:spTree>
    <p:extLst>
      <p:ext uri="{BB962C8B-B14F-4D97-AF65-F5344CB8AC3E}">
        <p14:creationId xmlns:p14="http://schemas.microsoft.com/office/powerpoint/2010/main" val="141447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animBg="1"/>
      <p:bldP spid="19" grpId="0" animBg="1"/>
      <p:bldP spid="20" grpId="0"/>
      <p:bldP spid="2" grpId="0" animBg="1"/>
      <p:bldGraphic spid="6" grpId="0">
        <p:bldAsOne/>
      </p:bldGraphic>
      <p:bldP spid="8"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56797-E3CF-2B92-59E8-DC5DD7BBCB2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101084A-7FEE-C5C5-0136-190D90FAAA8E}"/>
              </a:ext>
            </a:extLst>
          </p:cNvPr>
          <p:cNvPicPr>
            <a:picLocks noChangeAspect="1"/>
          </p:cNvPicPr>
          <p:nvPr/>
        </p:nvPicPr>
        <p:blipFill>
          <a:blip r:embed="rId2"/>
          <a:stretch>
            <a:fillRect/>
          </a:stretch>
        </p:blipFill>
        <p:spPr>
          <a:xfrm>
            <a:off x="7451678" y="4049978"/>
            <a:ext cx="3561635" cy="2558562"/>
          </a:xfrm>
          <a:prstGeom prst="rect">
            <a:avLst/>
          </a:prstGeom>
        </p:spPr>
      </p:pic>
      <p:sp>
        <p:nvSpPr>
          <p:cNvPr id="2" name="TextBox 1">
            <a:extLst>
              <a:ext uri="{FF2B5EF4-FFF2-40B4-BE49-F238E27FC236}">
                <a16:creationId xmlns:a16="http://schemas.microsoft.com/office/drawing/2014/main" id="{DAE3B8F6-4A88-2BAD-DF85-10079694739A}"/>
              </a:ext>
            </a:extLst>
          </p:cNvPr>
          <p:cNvSpPr txBox="1"/>
          <p:nvPr/>
        </p:nvSpPr>
        <p:spPr>
          <a:xfrm>
            <a:off x="350999" y="-1489743"/>
            <a:ext cx="10311731" cy="1261884"/>
          </a:xfrm>
          <a:prstGeom prst="rect">
            <a:avLst/>
          </a:prstGeom>
          <a:noFill/>
        </p:spPr>
        <p:txBody>
          <a:bodyPr wrap="square">
            <a:spAutoFit/>
          </a:bodyPr>
          <a:lstStyle/>
          <a:p>
            <a:pPr algn="l"/>
            <a:endParaRPr lang="en-IE" sz="4000" b="0" i="0" u="none" strike="noStrike" baseline="0">
              <a:solidFill>
                <a:srgbClr val="000000"/>
              </a:solidFill>
              <a:latin typeface="Barlow" panose="00000500000000000000" pitchFamily="2" charset="0"/>
            </a:endParaRPr>
          </a:p>
          <a:p>
            <a:pPr algn="l"/>
            <a:endParaRPr lang="en-IE" sz="1800" b="0" i="0" u="none" strike="noStrike" baseline="0">
              <a:solidFill>
                <a:srgbClr val="000000"/>
              </a:solidFill>
              <a:latin typeface="Barlow" panose="00000500000000000000" pitchFamily="2" charset="0"/>
            </a:endParaRPr>
          </a:p>
          <a:p>
            <a:endParaRPr lang="en-IE" sz="1800" b="0" i="0" u="none" strike="noStrike" baseline="0">
              <a:latin typeface="Barlow" panose="00000500000000000000" pitchFamily="2" charset="0"/>
            </a:endParaRPr>
          </a:p>
        </p:txBody>
      </p:sp>
      <p:sp>
        <p:nvSpPr>
          <p:cNvPr id="4" name="TextBox 3">
            <a:extLst>
              <a:ext uri="{FF2B5EF4-FFF2-40B4-BE49-F238E27FC236}">
                <a16:creationId xmlns:a16="http://schemas.microsoft.com/office/drawing/2014/main" id="{6BFF1002-DAA5-1D2E-2933-B924117756C9}"/>
              </a:ext>
            </a:extLst>
          </p:cNvPr>
          <p:cNvSpPr txBox="1"/>
          <p:nvPr/>
        </p:nvSpPr>
        <p:spPr>
          <a:xfrm>
            <a:off x="350999" y="1116170"/>
            <a:ext cx="5964076" cy="1261884"/>
          </a:xfrm>
          <a:prstGeom prst="rect">
            <a:avLst/>
          </a:prstGeom>
          <a:noFill/>
        </p:spPr>
        <p:txBody>
          <a:bodyPr wrap="square">
            <a:spAutoFit/>
          </a:bodyPr>
          <a:lstStyle/>
          <a:p>
            <a:pPr algn="l"/>
            <a:endParaRPr lang="en-IE" sz="3200" b="0" i="0" u="none" strike="noStrike" baseline="0" dirty="0">
              <a:solidFill>
                <a:srgbClr val="000000"/>
              </a:solidFill>
              <a:latin typeface="Barlow" panose="00000500000000000000" pitchFamily="2" charset="0"/>
            </a:endParaRPr>
          </a:p>
          <a:p>
            <a:r>
              <a:rPr lang="en-US" sz="2000" i="0" u="none" strike="noStrike" baseline="0" dirty="0">
                <a:solidFill>
                  <a:schemeClr val="tx2"/>
                </a:solidFill>
              </a:rPr>
              <a:t>Young people appear </a:t>
            </a:r>
            <a:r>
              <a:rPr lang="en-US" sz="2400" b="1" i="0" u="none" strike="noStrike" baseline="0" dirty="0">
                <a:solidFill>
                  <a:schemeClr val="tx2"/>
                </a:solidFill>
              </a:rPr>
              <a:t>frustrated</a:t>
            </a:r>
            <a:r>
              <a:rPr lang="en-US" sz="2000" i="0" u="none" strike="noStrike" baseline="0" dirty="0">
                <a:solidFill>
                  <a:schemeClr val="tx2"/>
                </a:solidFill>
              </a:rPr>
              <a:t> and </a:t>
            </a:r>
            <a:r>
              <a:rPr lang="en-US" sz="2400" b="1" i="0" u="none" strike="noStrike" baseline="0" dirty="0">
                <a:solidFill>
                  <a:schemeClr val="tx2"/>
                </a:solidFill>
              </a:rPr>
              <a:t>disappointed</a:t>
            </a:r>
            <a:r>
              <a:rPr lang="en-US" sz="2000" i="0" u="none" strike="noStrike" baseline="0" dirty="0">
                <a:solidFill>
                  <a:schemeClr val="tx2"/>
                </a:solidFill>
              </a:rPr>
              <a:t> towards the housing situation they face. </a:t>
            </a:r>
            <a:endParaRPr lang="en-IE" sz="2000" dirty="0">
              <a:solidFill>
                <a:schemeClr val="tx2"/>
              </a:solidFill>
            </a:endParaRPr>
          </a:p>
        </p:txBody>
      </p:sp>
      <p:pic>
        <p:nvPicPr>
          <p:cNvPr id="6" name="Picture 5">
            <a:extLst>
              <a:ext uri="{FF2B5EF4-FFF2-40B4-BE49-F238E27FC236}">
                <a16:creationId xmlns:a16="http://schemas.microsoft.com/office/drawing/2014/main" id="{54103A1C-3EA2-56B3-8C0F-DC2A310813E9}"/>
              </a:ext>
            </a:extLst>
          </p:cNvPr>
          <p:cNvPicPr>
            <a:picLocks noChangeAspect="1"/>
          </p:cNvPicPr>
          <p:nvPr/>
        </p:nvPicPr>
        <p:blipFill>
          <a:blip r:embed="rId3"/>
          <a:stretch>
            <a:fillRect/>
          </a:stretch>
        </p:blipFill>
        <p:spPr>
          <a:xfrm>
            <a:off x="1389937" y="3195638"/>
            <a:ext cx="4362450" cy="2957922"/>
          </a:xfrm>
          <a:prstGeom prst="rect">
            <a:avLst/>
          </a:prstGeom>
        </p:spPr>
      </p:pic>
      <p:pic>
        <p:nvPicPr>
          <p:cNvPr id="8" name="Picture 7">
            <a:extLst>
              <a:ext uri="{FF2B5EF4-FFF2-40B4-BE49-F238E27FC236}">
                <a16:creationId xmlns:a16="http://schemas.microsoft.com/office/drawing/2014/main" id="{9BD84B8D-9EAF-276E-3EF0-54B446D997C2}"/>
              </a:ext>
            </a:extLst>
          </p:cNvPr>
          <p:cNvPicPr>
            <a:picLocks noChangeAspect="1"/>
          </p:cNvPicPr>
          <p:nvPr/>
        </p:nvPicPr>
        <p:blipFill>
          <a:blip r:embed="rId4"/>
          <a:stretch>
            <a:fillRect/>
          </a:stretch>
        </p:blipFill>
        <p:spPr>
          <a:xfrm>
            <a:off x="7000875" y="957885"/>
            <a:ext cx="4048125" cy="3028597"/>
          </a:xfrm>
          <a:prstGeom prst="rect">
            <a:avLst/>
          </a:prstGeom>
        </p:spPr>
      </p:pic>
      <p:sp>
        <p:nvSpPr>
          <p:cNvPr id="3" name="Title 2">
            <a:extLst>
              <a:ext uri="{FF2B5EF4-FFF2-40B4-BE49-F238E27FC236}">
                <a16:creationId xmlns:a16="http://schemas.microsoft.com/office/drawing/2014/main" id="{99CFBD46-E131-E5D2-E531-9717596C1A94}"/>
              </a:ext>
            </a:extLst>
          </p:cNvPr>
          <p:cNvSpPr>
            <a:spLocks noGrp="1"/>
          </p:cNvSpPr>
          <p:nvPr>
            <p:ph type="title"/>
          </p:nvPr>
        </p:nvSpPr>
        <p:spPr>
          <a:xfrm>
            <a:off x="446456" y="497501"/>
            <a:ext cx="11299088" cy="715669"/>
          </a:xfrm>
        </p:spPr>
        <p:txBody>
          <a:bodyPr/>
          <a:lstStyle/>
          <a:p>
            <a:r>
              <a:rPr lang="en-US" sz="2800">
                <a:latin typeface="Barlow" panose="00000500000000000000" pitchFamily="2" charset="0"/>
              </a:rPr>
              <a:t>Chapter 3: The housing challenge in Ireland  </a:t>
            </a:r>
            <a:br>
              <a:rPr lang="en-IE" sz="1800" b="0" i="0" u="none" strike="noStrike" baseline="0">
                <a:latin typeface="Barlow" panose="00000500000000000000" pitchFamily="2" charset="0"/>
              </a:rPr>
            </a:br>
            <a:r>
              <a:rPr lang="en-US" sz="1800" b="0" i="0" u="none" strike="noStrike" baseline="0">
                <a:latin typeface="Barlow" panose="00000500000000000000" pitchFamily="2" charset="0"/>
              </a:rPr>
              <a:t> </a:t>
            </a:r>
            <a:r>
              <a:rPr lang="en-US" sz="2000" i="0" u="none" strike="noStrike" baseline="0">
                <a:solidFill>
                  <a:schemeClr val="tx2"/>
                </a:solidFill>
                <a:latin typeface="Barlow" panose="00000500000000000000" pitchFamily="2" charset="0"/>
              </a:rPr>
              <a:t>Attitudes towards housing in Ireland </a:t>
            </a:r>
            <a:br>
              <a:rPr lang="en-IE" sz="2000">
                <a:solidFill>
                  <a:schemeClr val="accent6"/>
                </a:solidFill>
                <a:latin typeface="Barlow" panose="00000500000000000000" pitchFamily="2" charset="0"/>
              </a:rPr>
            </a:br>
            <a:endParaRPr lang="en-IE"/>
          </a:p>
        </p:txBody>
      </p:sp>
      <p:pic>
        <p:nvPicPr>
          <p:cNvPr id="9" name="Picture 2" descr="Anxiety ">
            <a:extLst>
              <a:ext uri="{FF2B5EF4-FFF2-40B4-BE49-F238E27FC236}">
                <a16:creationId xmlns:a16="http://schemas.microsoft.com/office/drawing/2014/main" id="{B985731F-EE8D-863E-B6FB-F2C8E08059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8152" y="2441432"/>
            <a:ext cx="2063526" cy="206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92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B1A4-7074-349B-55DD-6F4467B169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05687E-9CD4-4248-ECE5-140A81686C93}"/>
              </a:ext>
            </a:extLst>
          </p:cNvPr>
          <p:cNvSpPr txBox="1"/>
          <p:nvPr/>
        </p:nvSpPr>
        <p:spPr>
          <a:xfrm>
            <a:off x="450000" y="-1523598"/>
            <a:ext cx="10311731" cy="1261884"/>
          </a:xfrm>
          <a:prstGeom prst="rect">
            <a:avLst/>
          </a:prstGeom>
          <a:noFill/>
        </p:spPr>
        <p:txBody>
          <a:bodyPr wrap="square">
            <a:spAutoFit/>
          </a:bodyPr>
          <a:lstStyle/>
          <a:p>
            <a:pPr algn="l"/>
            <a:endParaRPr lang="en-IE" sz="4000" b="0" i="0" u="none" strike="noStrike" baseline="0">
              <a:solidFill>
                <a:srgbClr val="000000"/>
              </a:solidFill>
              <a:latin typeface="Barlow" panose="00000500000000000000" pitchFamily="2" charset="0"/>
            </a:endParaRPr>
          </a:p>
          <a:p>
            <a:pPr algn="l"/>
            <a:endParaRPr lang="en-IE" sz="1800" b="0" i="0" u="none" strike="noStrike" baseline="0">
              <a:solidFill>
                <a:srgbClr val="000000"/>
              </a:solidFill>
              <a:latin typeface="Barlow" panose="00000500000000000000" pitchFamily="2" charset="0"/>
            </a:endParaRPr>
          </a:p>
          <a:p>
            <a:endParaRPr lang="en-IE" sz="1800" b="0" i="0" u="none" strike="noStrike" baseline="0">
              <a:latin typeface="Barlow" panose="00000500000000000000" pitchFamily="2" charset="0"/>
            </a:endParaRPr>
          </a:p>
        </p:txBody>
      </p:sp>
      <p:pic>
        <p:nvPicPr>
          <p:cNvPr id="4" name="Picture 3">
            <a:extLst>
              <a:ext uri="{FF2B5EF4-FFF2-40B4-BE49-F238E27FC236}">
                <a16:creationId xmlns:a16="http://schemas.microsoft.com/office/drawing/2014/main" id="{762B1402-D39B-9FE6-7FA3-7118E1FD8FEA}"/>
              </a:ext>
            </a:extLst>
          </p:cNvPr>
          <p:cNvPicPr>
            <a:picLocks noChangeAspect="1"/>
          </p:cNvPicPr>
          <p:nvPr/>
        </p:nvPicPr>
        <p:blipFill>
          <a:blip r:embed="rId2"/>
          <a:stretch>
            <a:fillRect/>
          </a:stretch>
        </p:blipFill>
        <p:spPr>
          <a:xfrm>
            <a:off x="419372" y="1531512"/>
            <a:ext cx="6873465" cy="3289282"/>
          </a:xfrm>
          <a:prstGeom prst="rect">
            <a:avLst/>
          </a:prstGeom>
        </p:spPr>
      </p:pic>
      <p:sp>
        <p:nvSpPr>
          <p:cNvPr id="6" name="TextBox 5">
            <a:extLst>
              <a:ext uri="{FF2B5EF4-FFF2-40B4-BE49-F238E27FC236}">
                <a16:creationId xmlns:a16="http://schemas.microsoft.com/office/drawing/2014/main" id="{729B3626-5E5A-3A28-4B49-18B09B4A41FA}"/>
              </a:ext>
            </a:extLst>
          </p:cNvPr>
          <p:cNvSpPr txBox="1"/>
          <p:nvPr/>
        </p:nvSpPr>
        <p:spPr>
          <a:xfrm>
            <a:off x="7848222" y="1312180"/>
            <a:ext cx="4028818" cy="1200329"/>
          </a:xfrm>
          <a:prstGeom prst="rect">
            <a:avLst/>
          </a:prstGeom>
          <a:noFill/>
        </p:spPr>
        <p:txBody>
          <a:bodyPr wrap="square">
            <a:spAutoFit/>
          </a:bodyPr>
          <a:lstStyle/>
          <a:p>
            <a:pPr algn="l"/>
            <a:endParaRPr lang="en-IE" b="0" i="0" u="none" strike="noStrike" baseline="0" dirty="0">
              <a:solidFill>
                <a:schemeClr val="tx1">
                  <a:lumMod val="65000"/>
                  <a:lumOff val="35000"/>
                </a:schemeClr>
              </a:solidFill>
              <a:latin typeface="Barlow" panose="00000500000000000000" pitchFamily="2" charset="0"/>
            </a:endParaRPr>
          </a:p>
          <a:p>
            <a:r>
              <a:rPr lang="en-US" b="1" i="0" u="none" strike="noStrike" baseline="0" dirty="0">
                <a:latin typeface="Barlow" panose="00000500000000000000" pitchFamily="2" charset="0"/>
              </a:rPr>
              <a:t>48% of those renting </a:t>
            </a:r>
            <a:r>
              <a:rPr lang="en-US" dirty="0">
                <a:solidFill>
                  <a:schemeClr val="tx1">
                    <a:lumMod val="85000"/>
                    <a:lumOff val="15000"/>
                  </a:schemeClr>
                </a:solidFill>
                <a:latin typeface="Barlow" panose="00000500000000000000" pitchFamily="2" charset="0"/>
              </a:rPr>
              <a:t>are satisfied compared to </a:t>
            </a:r>
            <a:r>
              <a:rPr lang="en-US" b="1" i="0" u="none" strike="noStrike" baseline="0" dirty="0">
                <a:latin typeface="Barlow" panose="00000500000000000000" pitchFamily="2" charset="0"/>
              </a:rPr>
              <a:t>59% of those who live in a home that they own themselves</a:t>
            </a:r>
            <a:r>
              <a:rPr lang="en-US" b="0" i="0" u="none" strike="noStrike" baseline="0" dirty="0">
                <a:solidFill>
                  <a:schemeClr val="tx1">
                    <a:lumMod val="65000"/>
                    <a:lumOff val="35000"/>
                  </a:schemeClr>
                </a:solidFill>
                <a:latin typeface="Barlow" panose="00000500000000000000" pitchFamily="2" charset="0"/>
              </a:rPr>
              <a:t>. </a:t>
            </a:r>
            <a:endParaRPr lang="en-IE" dirty="0">
              <a:solidFill>
                <a:schemeClr val="tx1">
                  <a:lumMod val="65000"/>
                  <a:lumOff val="35000"/>
                </a:schemeClr>
              </a:solidFill>
            </a:endParaRPr>
          </a:p>
        </p:txBody>
      </p:sp>
      <p:sp>
        <p:nvSpPr>
          <p:cNvPr id="8" name="TextBox 7">
            <a:extLst>
              <a:ext uri="{FF2B5EF4-FFF2-40B4-BE49-F238E27FC236}">
                <a16:creationId xmlns:a16="http://schemas.microsoft.com/office/drawing/2014/main" id="{9715F6AC-E21D-4ACA-1629-2870B236AE7C}"/>
              </a:ext>
            </a:extLst>
          </p:cNvPr>
          <p:cNvSpPr txBox="1"/>
          <p:nvPr/>
        </p:nvSpPr>
        <p:spPr>
          <a:xfrm>
            <a:off x="7848220" y="2595468"/>
            <a:ext cx="4191379" cy="1754326"/>
          </a:xfrm>
          <a:prstGeom prst="rect">
            <a:avLst/>
          </a:prstGeom>
          <a:noFill/>
        </p:spPr>
        <p:txBody>
          <a:bodyPr wrap="square">
            <a:spAutoFit/>
          </a:bodyPr>
          <a:lstStyle/>
          <a:p>
            <a:pPr algn="l"/>
            <a:endParaRPr lang="en-IE" b="1" i="0" u="none" strike="noStrike" baseline="0" dirty="0">
              <a:solidFill>
                <a:schemeClr val="tx1">
                  <a:lumMod val="65000"/>
                  <a:lumOff val="35000"/>
                </a:schemeClr>
              </a:solidFill>
              <a:latin typeface="Barlow" panose="00000500000000000000" pitchFamily="2" charset="0"/>
            </a:endParaRPr>
          </a:p>
          <a:p>
            <a:r>
              <a:rPr lang="en-US" b="1" i="0" u="none" strike="noStrike" baseline="0" dirty="0">
                <a:latin typeface="Barlow" panose="00000500000000000000" pitchFamily="2" charset="0"/>
              </a:rPr>
              <a:t>Only 39% of renters are satisfied with the ‘size/space’ </a:t>
            </a:r>
            <a:r>
              <a:rPr lang="en-US" dirty="0">
                <a:solidFill>
                  <a:schemeClr val="tx1">
                    <a:lumMod val="85000"/>
                    <a:lumOff val="15000"/>
                  </a:schemeClr>
                </a:solidFill>
                <a:latin typeface="Barlow" panose="00000500000000000000" pitchFamily="2" charset="0"/>
              </a:rPr>
              <a:t>of their living conditions compared</a:t>
            </a:r>
            <a:r>
              <a:rPr lang="en-US" b="0" i="0" u="none" strike="noStrike" baseline="0" dirty="0">
                <a:solidFill>
                  <a:schemeClr val="tx1">
                    <a:lumMod val="65000"/>
                    <a:lumOff val="35000"/>
                  </a:schemeClr>
                </a:solidFill>
                <a:latin typeface="Barlow" panose="00000500000000000000" pitchFamily="2" charset="0"/>
              </a:rPr>
              <a:t> </a:t>
            </a:r>
            <a:r>
              <a:rPr lang="en-US" b="1" i="0" u="none" strike="noStrike" baseline="0" dirty="0">
                <a:latin typeface="Barlow" panose="00000500000000000000" pitchFamily="2" charset="0"/>
              </a:rPr>
              <a:t>to 64% of those who own their own home</a:t>
            </a:r>
            <a:r>
              <a:rPr lang="en-US" b="1" i="0" u="none" strike="noStrike" baseline="0" dirty="0">
                <a:solidFill>
                  <a:schemeClr val="tx1">
                    <a:lumMod val="65000"/>
                    <a:lumOff val="35000"/>
                  </a:schemeClr>
                </a:solidFill>
                <a:latin typeface="Barlow" panose="00000500000000000000" pitchFamily="2" charset="0"/>
              </a:rPr>
              <a:t> </a:t>
            </a:r>
            <a:r>
              <a:rPr lang="en-US" dirty="0">
                <a:solidFill>
                  <a:schemeClr val="tx1">
                    <a:lumMod val="85000"/>
                    <a:lumOff val="15000"/>
                  </a:schemeClr>
                </a:solidFill>
                <a:latin typeface="Barlow" panose="00000500000000000000" pitchFamily="2" charset="0"/>
              </a:rPr>
              <a:t>and</a:t>
            </a:r>
            <a:r>
              <a:rPr lang="en-US" b="0" i="0" u="none" strike="noStrike" baseline="0" dirty="0">
                <a:solidFill>
                  <a:schemeClr val="tx1">
                    <a:lumMod val="65000"/>
                    <a:lumOff val="35000"/>
                  </a:schemeClr>
                </a:solidFill>
                <a:latin typeface="Barlow" panose="00000500000000000000" pitchFamily="2" charset="0"/>
              </a:rPr>
              <a:t> </a:t>
            </a:r>
            <a:r>
              <a:rPr lang="en-US" b="1" i="0" u="none" strike="noStrike" baseline="0" dirty="0">
                <a:latin typeface="Barlow" panose="00000500000000000000" pitchFamily="2" charset="0"/>
              </a:rPr>
              <a:t>65%</a:t>
            </a:r>
            <a:r>
              <a:rPr lang="en-US" b="1" i="0" u="none" strike="noStrike" baseline="0" dirty="0">
                <a:solidFill>
                  <a:schemeClr val="tx1">
                    <a:lumMod val="65000"/>
                    <a:lumOff val="35000"/>
                  </a:schemeClr>
                </a:solidFill>
                <a:latin typeface="Barlow" panose="00000500000000000000" pitchFamily="2" charset="0"/>
              </a:rPr>
              <a:t> </a:t>
            </a:r>
            <a:r>
              <a:rPr lang="en-US" dirty="0">
                <a:solidFill>
                  <a:schemeClr val="tx1">
                    <a:lumMod val="85000"/>
                    <a:lumOff val="15000"/>
                  </a:schemeClr>
                </a:solidFill>
                <a:latin typeface="Barlow" panose="00000500000000000000" pitchFamily="2" charset="0"/>
              </a:rPr>
              <a:t>of those who </a:t>
            </a:r>
            <a:r>
              <a:rPr lang="en-US" b="1" i="0" u="none" strike="noStrike" baseline="0" dirty="0">
                <a:latin typeface="Barlow" panose="00000500000000000000" pitchFamily="2" charset="0"/>
              </a:rPr>
              <a:t>currently live with their parents</a:t>
            </a:r>
            <a:r>
              <a:rPr lang="en-US" b="0" i="0" u="none" strike="noStrike" baseline="0" dirty="0">
                <a:latin typeface="Barlow" panose="00000500000000000000" pitchFamily="2" charset="0"/>
              </a:rPr>
              <a:t>. </a:t>
            </a:r>
            <a:endParaRPr lang="en-IE" dirty="0"/>
          </a:p>
        </p:txBody>
      </p:sp>
      <p:sp>
        <p:nvSpPr>
          <p:cNvPr id="10" name="TextBox 9">
            <a:extLst>
              <a:ext uri="{FF2B5EF4-FFF2-40B4-BE49-F238E27FC236}">
                <a16:creationId xmlns:a16="http://schemas.microsoft.com/office/drawing/2014/main" id="{B9AC5009-BFEF-3DDB-210D-C965336F4C67}"/>
              </a:ext>
            </a:extLst>
          </p:cNvPr>
          <p:cNvSpPr txBox="1"/>
          <p:nvPr/>
        </p:nvSpPr>
        <p:spPr>
          <a:xfrm>
            <a:off x="7848222" y="4403634"/>
            <a:ext cx="4191378" cy="1754326"/>
          </a:xfrm>
          <a:prstGeom prst="rect">
            <a:avLst/>
          </a:prstGeom>
          <a:noFill/>
        </p:spPr>
        <p:txBody>
          <a:bodyPr wrap="square">
            <a:spAutoFit/>
          </a:bodyPr>
          <a:lstStyle/>
          <a:p>
            <a:pPr algn="l"/>
            <a:endParaRPr lang="en-IE" b="0" i="0" u="none" strike="noStrike" baseline="0" dirty="0">
              <a:solidFill>
                <a:schemeClr val="tx1">
                  <a:lumMod val="65000"/>
                  <a:lumOff val="35000"/>
                </a:schemeClr>
              </a:solidFill>
              <a:latin typeface="Barlow" panose="00000500000000000000" pitchFamily="2" charset="0"/>
            </a:endParaRPr>
          </a:p>
          <a:p>
            <a:r>
              <a:rPr lang="en-US" dirty="0">
                <a:solidFill>
                  <a:schemeClr val="tx1">
                    <a:lumMod val="65000"/>
                    <a:lumOff val="35000"/>
                  </a:schemeClr>
                </a:solidFill>
                <a:latin typeface="Barlow" panose="00000500000000000000" pitchFamily="2" charset="0"/>
              </a:rPr>
              <a:t>Similarly, </a:t>
            </a:r>
            <a:r>
              <a:rPr lang="en-US" b="1" dirty="0">
                <a:latin typeface="Barlow" panose="00000500000000000000" pitchFamily="2" charset="0"/>
              </a:rPr>
              <a:t>only 1 in 2 (50%) of renters are satisfied with the ‘quality of their home’ </a:t>
            </a:r>
            <a:r>
              <a:rPr lang="en-US" dirty="0">
                <a:solidFill>
                  <a:schemeClr val="tx1">
                    <a:lumMod val="65000"/>
                    <a:lumOff val="35000"/>
                  </a:schemeClr>
                </a:solidFill>
                <a:latin typeface="Barlow" panose="00000500000000000000" pitchFamily="2" charset="0"/>
              </a:rPr>
              <a:t>compared to </a:t>
            </a:r>
            <a:r>
              <a:rPr lang="en-US" b="1" dirty="0">
                <a:latin typeface="Barlow" panose="00000500000000000000" pitchFamily="2" charset="0"/>
              </a:rPr>
              <a:t>68%</a:t>
            </a:r>
            <a:r>
              <a:rPr lang="en-US" b="1" dirty="0">
                <a:solidFill>
                  <a:schemeClr val="tx1">
                    <a:lumMod val="65000"/>
                    <a:lumOff val="35000"/>
                  </a:schemeClr>
                </a:solidFill>
                <a:latin typeface="Barlow" panose="00000500000000000000" pitchFamily="2" charset="0"/>
              </a:rPr>
              <a:t> </a:t>
            </a:r>
            <a:r>
              <a:rPr lang="en-US" dirty="0">
                <a:solidFill>
                  <a:schemeClr val="tx1">
                    <a:lumMod val="65000"/>
                    <a:lumOff val="35000"/>
                  </a:schemeClr>
                </a:solidFill>
                <a:latin typeface="Barlow" panose="00000500000000000000" pitchFamily="2" charset="0"/>
              </a:rPr>
              <a:t>of those </a:t>
            </a:r>
            <a:r>
              <a:rPr lang="en-US" b="1" dirty="0">
                <a:latin typeface="Barlow" panose="00000500000000000000" pitchFamily="2" charset="0"/>
              </a:rPr>
              <a:t>who own their own home </a:t>
            </a:r>
            <a:r>
              <a:rPr lang="en-US" dirty="0">
                <a:solidFill>
                  <a:schemeClr val="tx1">
                    <a:lumMod val="65000"/>
                    <a:lumOff val="35000"/>
                  </a:schemeClr>
                </a:solidFill>
                <a:latin typeface="Barlow" panose="00000500000000000000" pitchFamily="2" charset="0"/>
              </a:rPr>
              <a:t>and </a:t>
            </a:r>
            <a:r>
              <a:rPr lang="en-US" b="1" dirty="0">
                <a:latin typeface="Barlow" panose="00000500000000000000" pitchFamily="2" charset="0"/>
              </a:rPr>
              <a:t>65%</a:t>
            </a:r>
            <a:r>
              <a:rPr lang="en-US" b="1" dirty="0">
                <a:solidFill>
                  <a:schemeClr val="tx1">
                    <a:lumMod val="65000"/>
                    <a:lumOff val="35000"/>
                  </a:schemeClr>
                </a:solidFill>
                <a:latin typeface="Barlow" panose="00000500000000000000" pitchFamily="2" charset="0"/>
              </a:rPr>
              <a:t> </a:t>
            </a:r>
            <a:r>
              <a:rPr lang="en-US" dirty="0">
                <a:solidFill>
                  <a:schemeClr val="tx1">
                    <a:lumMod val="65000"/>
                    <a:lumOff val="35000"/>
                  </a:schemeClr>
                </a:solidFill>
                <a:latin typeface="Barlow" panose="00000500000000000000" pitchFamily="2" charset="0"/>
              </a:rPr>
              <a:t>of those who currently </a:t>
            </a:r>
            <a:r>
              <a:rPr lang="en-US" b="1" dirty="0">
                <a:latin typeface="Barlow" panose="00000500000000000000" pitchFamily="2" charset="0"/>
              </a:rPr>
              <a:t>live with their parents</a:t>
            </a:r>
            <a:r>
              <a:rPr lang="en-US" dirty="0">
                <a:latin typeface="Barlow" panose="00000500000000000000" pitchFamily="2" charset="0"/>
              </a:rPr>
              <a:t>. </a:t>
            </a:r>
            <a:endParaRPr lang="en-IE" dirty="0">
              <a:latin typeface="Barlow" panose="00000500000000000000" pitchFamily="2" charset="0"/>
            </a:endParaRPr>
          </a:p>
        </p:txBody>
      </p:sp>
      <p:pic>
        <p:nvPicPr>
          <p:cNvPr id="12" name="Picture 11">
            <a:extLst>
              <a:ext uri="{FF2B5EF4-FFF2-40B4-BE49-F238E27FC236}">
                <a16:creationId xmlns:a16="http://schemas.microsoft.com/office/drawing/2014/main" id="{4381E07E-5ACE-8FB9-5259-ADDBB662A2ED}"/>
              </a:ext>
            </a:extLst>
          </p:cNvPr>
          <p:cNvPicPr>
            <a:picLocks noChangeAspect="1"/>
          </p:cNvPicPr>
          <p:nvPr/>
        </p:nvPicPr>
        <p:blipFill>
          <a:blip r:embed="rId3">
            <a:clrChange>
              <a:clrFrom>
                <a:srgbClr val="C7D2DD"/>
              </a:clrFrom>
              <a:clrTo>
                <a:srgbClr val="C7D2DD">
                  <a:alpha val="0"/>
                </a:srgbClr>
              </a:clrTo>
            </a:clrChange>
          </a:blip>
          <a:stretch>
            <a:fillRect/>
          </a:stretch>
        </p:blipFill>
        <p:spPr>
          <a:xfrm>
            <a:off x="988830" y="4820794"/>
            <a:ext cx="5228485" cy="1624978"/>
          </a:xfrm>
          <a:prstGeom prst="rect">
            <a:avLst/>
          </a:prstGeom>
        </p:spPr>
      </p:pic>
      <p:sp>
        <p:nvSpPr>
          <p:cNvPr id="5" name="Title 4">
            <a:extLst>
              <a:ext uri="{FF2B5EF4-FFF2-40B4-BE49-F238E27FC236}">
                <a16:creationId xmlns:a16="http://schemas.microsoft.com/office/drawing/2014/main" id="{8406C342-9B4B-C2C3-C372-6609B5B29128}"/>
              </a:ext>
            </a:extLst>
          </p:cNvPr>
          <p:cNvSpPr>
            <a:spLocks noGrp="1"/>
          </p:cNvSpPr>
          <p:nvPr>
            <p:ph type="title"/>
          </p:nvPr>
        </p:nvSpPr>
        <p:spPr>
          <a:xfrm>
            <a:off x="450000" y="474657"/>
            <a:ext cx="11299088" cy="715669"/>
          </a:xfrm>
        </p:spPr>
        <p:txBody>
          <a:bodyPr/>
          <a:lstStyle/>
          <a:p>
            <a:r>
              <a:rPr lang="en-US" sz="2800">
                <a:latin typeface="Barlow" panose="00000500000000000000" pitchFamily="2" charset="0"/>
              </a:rPr>
              <a:t>Chapter 3: The housing challenge in Ireland  </a:t>
            </a:r>
            <a:br>
              <a:rPr lang="en-IE" sz="1800" b="0" i="0" u="none" strike="noStrike" baseline="0">
                <a:latin typeface="Barlow" panose="00000500000000000000" pitchFamily="2" charset="0"/>
              </a:rPr>
            </a:br>
            <a:r>
              <a:rPr lang="en-US" sz="1800" b="0" i="0" u="none" strike="noStrike" baseline="0">
                <a:latin typeface="Barlow" panose="00000500000000000000" pitchFamily="2" charset="0"/>
              </a:rPr>
              <a:t> </a:t>
            </a:r>
            <a:r>
              <a:rPr lang="en-IE" sz="2000" i="0" u="none" strike="noStrike" baseline="0">
                <a:solidFill>
                  <a:schemeClr val="tx2"/>
                </a:solidFill>
                <a:latin typeface="Barlow" panose="00000500000000000000" pitchFamily="2" charset="0"/>
              </a:rPr>
              <a:t>Housing experiences in Ireland</a:t>
            </a:r>
            <a:br>
              <a:rPr lang="en-IE" sz="2000">
                <a:solidFill>
                  <a:schemeClr val="tx2"/>
                </a:solidFill>
                <a:latin typeface="Barlow" panose="00000500000000000000" pitchFamily="2" charset="0"/>
              </a:rPr>
            </a:br>
            <a:endParaRPr lang="en-IE" sz="2000">
              <a:solidFill>
                <a:schemeClr val="tx2"/>
              </a:solidFill>
            </a:endParaRPr>
          </a:p>
        </p:txBody>
      </p:sp>
      <p:pic>
        <p:nvPicPr>
          <p:cNvPr id="7170" name="Picture 2" descr="House ">
            <a:extLst>
              <a:ext uri="{FF2B5EF4-FFF2-40B4-BE49-F238E27FC236}">
                <a16:creationId xmlns:a16="http://schemas.microsoft.com/office/drawing/2014/main" id="{27069CF2-4F12-85C3-46F7-FDE9EB493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3428" y="170812"/>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1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Background Box">
            <a:extLst>
              <a:ext uri="{FF2B5EF4-FFF2-40B4-BE49-F238E27FC236}">
                <a16:creationId xmlns:a16="http://schemas.microsoft.com/office/drawing/2014/main" id="{5B3E096C-B8EC-99B1-02E9-7FB3848D008D}"/>
              </a:ext>
              <a:ext uri="{C183D7F6-B498-43B3-948B-1728B52AA6E4}">
                <adec:decorative xmlns:adec="http://schemas.microsoft.com/office/drawing/2017/decorative" val="1"/>
              </a:ext>
            </a:extLst>
          </p:cNvPr>
          <p:cNvSpPr/>
          <p:nvPr/>
        </p:nvSpPr>
        <p:spPr>
          <a:xfrm rot="10800000" flipV="1">
            <a:off x="272692" y="5929217"/>
            <a:ext cx="10279003" cy="818969"/>
          </a:xfrm>
          <a:prstGeom prst="snip1Rect">
            <a:avLst>
              <a:gd name="adj" fmla="val 14222"/>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ctr"/>
            <a:r>
              <a:rPr lang="en-US">
                <a:latin typeface="Poppins" panose="00000500000000000000" pitchFamily="2" charset="0"/>
              </a:rPr>
              <a:t>In the present, they feel stressed and anxious about their finances. When they think about the future, they feel nervous and apprehensive. </a:t>
            </a:r>
            <a:endParaRPr lang="en-IE" dirty="0"/>
          </a:p>
        </p:txBody>
      </p:sp>
      <p:sp>
        <p:nvSpPr>
          <p:cNvPr id="2" name="Rectangle 1">
            <a:extLst>
              <a:ext uri="{FF2B5EF4-FFF2-40B4-BE49-F238E27FC236}">
                <a16:creationId xmlns:a16="http://schemas.microsoft.com/office/drawing/2014/main" id="{FB244D58-D03B-FEB4-31F1-1FB7746F0107}"/>
              </a:ext>
            </a:extLst>
          </p:cNvPr>
          <p:cNvSpPr/>
          <p:nvPr/>
        </p:nvSpPr>
        <p:spPr>
          <a:xfrm>
            <a:off x="253109" y="1314415"/>
            <a:ext cx="11685782" cy="4578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err="1">
              <a:solidFill>
                <a:schemeClr val="bg1"/>
              </a:solidFill>
            </a:endParaRPr>
          </a:p>
        </p:txBody>
      </p:sp>
      <p:sp>
        <p:nvSpPr>
          <p:cNvPr id="3" name="Title 2">
            <a:extLst>
              <a:ext uri="{FF2B5EF4-FFF2-40B4-BE49-F238E27FC236}">
                <a16:creationId xmlns:a16="http://schemas.microsoft.com/office/drawing/2014/main" id="{A510F2B6-82A0-91BE-7152-E99D298B0900}"/>
              </a:ext>
            </a:extLst>
          </p:cNvPr>
          <p:cNvSpPr>
            <a:spLocks noGrp="1"/>
          </p:cNvSpPr>
          <p:nvPr>
            <p:ph type="title"/>
          </p:nvPr>
        </p:nvSpPr>
        <p:spPr>
          <a:xfrm>
            <a:off x="450000" y="838354"/>
            <a:ext cx="11299088" cy="715669"/>
          </a:xfrm>
        </p:spPr>
        <p:txBody>
          <a:bodyPr>
            <a:noAutofit/>
          </a:bodyPr>
          <a:lstStyle/>
          <a:p>
            <a:r>
              <a:rPr lang="en-IE" sz="1400" i="1" kern="100">
                <a:effectLst/>
                <a:latin typeface="Franklin Gothic Book" panose="020B0503020102020204" pitchFamily="34" charset="0"/>
                <a:ea typeface="Calibri" panose="020F0502020204030204" pitchFamily="34" charset="0"/>
                <a:cs typeface="Times New Roman" panose="02020603050405020304" pitchFamily="18" charset="0"/>
              </a:rPr>
              <a:t>What are the first words that come to mind that describe how you feel about your finances?</a:t>
            </a:r>
            <a:endParaRPr lang="en-IE" sz="1400" i="1"/>
          </a:p>
        </p:txBody>
      </p:sp>
      <p:sp>
        <p:nvSpPr>
          <p:cNvPr id="6" name="TextBox 5">
            <a:extLst>
              <a:ext uri="{FF2B5EF4-FFF2-40B4-BE49-F238E27FC236}">
                <a16:creationId xmlns:a16="http://schemas.microsoft.com/office/drawing/2014/main" id="{F397BAB1-D10B-5583-7DB7-5F2F578D37CC}"/>
              </a:ext>
            </a:extLst>
          </p:cNvPr>
          <p:cNvSpPr txBox="1"/>
          <p:nvPr/>
        </p:nvSpPr>
        <p:spPr>
          <a:xfrm>
            <a:off x="8640481" y="4041362"/>
            <a:ext cx="1232257" cy="369332"/>
          </a:xfrm>
          <a:prstGeom prst="rect">
            <a:avLst/>
          </a:prstGeom>
          <a:noFill/>
        </p:spPr>
        <p:txBody>
          <a:bodyPr wrap="square">
            <a:spAutoFit/>
          </a:bodyPr>
          <a:lstStyle/>
          <a:p>
            <a:r>
              <a:rPr lang="en-US">
                <a:solidFill>
                  <a:schemeClr val="accent2">
                    <a:lumMod val="75000"/>
                  </a:schemeClr>
                </a:solidFill>
              </a:rPr>
              <a:t>Panic</a:t>
            </a:r>
            <a:endParaRPr lang="en-IE">
              <a:solidFill>
                <a:schemeClr val="accent2">
                  <a:lumMod val="75000"/>
                </a:schemeClr>
              </a:solidFill>
            </a:endParaRPr>
          </a:p>
        </p:txBody>
      </p:sp>
      <p:sp>
        <p:nvSpPr>
          <p:cNvPr id="7" name="TextBox 6">
            <a:extLst>
              <a:ext uri="{FF2B5EF4-FFF2-40B4-BE49-F238E27FC236}">
                <a16:creationId xmlns:a16="http://schemas.microsoft.com/office/drawing/2014/main" id="{63C3F059-D63D-9DFE-AEEB-AF7BE5BC7E35}"/>
              </a:ext>
            </a:extLst>
          </p:cNvPr>
          <p:cNvSpPr txBox="1"/>
          <p:nvPr/>
        </p:nvSpPr>
        <p:spPr>
          <a:xfrm>
            <a:off x="2035292" y="3563310"/>
            <a:ext cx="1578365" cy="400110"/>
          </a:xfrm>
          <a:prstGeom prst="rect">
            <a:avLst/>
          </a:prstGeom>
          <a:noFill/>
        </p:spPr>
        <p:txBody>
          <a:bodyPr wrap="square">
            <a:spAutoFit/>
          </a:bodyPr>
          <a:lstStyle/>
          <a:p>
            <a:r>
              <a:rPr lang="en-US" sz="2000">
                <a:solidFill>
                  <a:schemeClr val="accent2">
                    <a:lumMod val="75000"/>
                  </a:schemeClr>
                </a:solidFill>
              </a:rPr>
              <a:t>Anxious</a:t>
            </a:r>
            <a:endParaRPr lang="en-IE" sz="2000">
              <a:solidFill>
                <a:schemeClr val="accent2">
                  <a:lumMod val="75000"/>
                </a:schemeClr>
              </a:solidFill>
            </a:endParaRPr>
          </a:p>
        </p:txBody>
      </p:sp>
      <p:sp>
        <p:nvSpPr>
          <p:cNvPr id="8" name="TextBox 7">
            <a:extLst>
              <a:ext uri="{FF2B5EF4-FFF2-40B4-BE49-F238E27FC236}">
                <a16:creationId xmlns:a16="http://schemas.microsoft.com/office/drawing/2014/main" id="{1E28656E-79EF-1F33-B2F9-34B4E56F820D}"/>
              </a:ext>
            </a:extLst>
          </p:cNvPr>
          <p:cNvSpPr txBox="1"/>
          <p:nvPr/>
        </p:nvSpPr>
        <p:spPr>
          <a:xfrm>
            <a:off x="4630202" y="4313200"/>
            <a:ext cx="1690385" cy="369332"/>
          </a:xfrm>
          <a:prstGeom prst="rect">
            <a:avLst/>
          </a:prstGeom>
          <a:noFill/>
        </p:spPr>
        <p:txBody>
          <a:bodyPr wrap="square">
            <a:spAutoFit/>
          </a:bodyPr>
          <a:lstStyle/>
          <a:p>
            <a:r>
              <a:rPr lang="en-US">
                <a:solidFill>
                  <a:schemeClr val="accent2">
                    <a:lumMod val="75000"/>
                  </a:schemeClr>
                </a:solidFill>
              </a:rPr>
              <a:t>Frustrated</a:t>
            </a:r>
            <a:endParaRPr lang="en-IE">
              <a:solidFill>
                <a:schemeClr val="accent2">
                  <a:lumMod val="75000"/>
                </a:schemeClr>
              </a:solidFill>
            </a:endParaRPr>
          </a:p>
        </p:txBody>
      </p:sp>
      <p:sp>
        <p:nvSpPr>
          <p:cNvPr id="9" name="TextBox 8">
            <a:extLst>
              <a:ext uri="{FF2B5EF4-FFF2-40B4-BE49-F238E27FC236}">
                <a16:creationId xmlns:a16="http://schemas.microsoft.com/office/drawing/2014/main" id="{CC549F1E-5167-567B-1D45-2D0ECBC98FD0}"/>
              </a:ext>
            </a:extLst>
          </p:cNvPr>
          <p:cNvSpPr txBox="1"/>
          <p:nvPr/>
        </p:nvSpPr>
        <p:spPr>
          <a:xfrm>
            <a:off x="3252792" y="3906357"/>
            <a:ext cx="1690385" cy="461665"/>
          </a:xfrm>
          <a:prstGeom prst="rect">
            <a:avLst/>
          </a:prstGeom>
          <a:noFill/>
        </p:spPr>
        <p:txBody>
          <a:bodyPr wrap="square">
            <a:spAutoFit/>
          </a:bodyPr>
          <a:lstStyle/>
          <a:p>
            <a:r>
              <a:rPr lang="en-US" sz="2400">
                <a:solidFill>
                  <a:schemeClr val="accent2">
                    <a:lumMod val="75000"/>
                  </a:schemeClr>
                </a:solidFill>
              </a:rPr>
              <a:t>Stressful</a:t>
            </a:r>
            <a:endParaRPr lang="en-IE" sz="2400">
              <a:solidFill>
                <a:schemeClr val="accent2">
                  <a:lumMod val="75000"/>
                </a:schemeClr>
              </a:solidFill>
            </a:endParaRPr>
          </a:p>
        </p:txBody>
      </p:sp>
      <p:sp>
        <p:nvSpPr>
          <p:cNvPr id="11" name="TextBox 10">
            <a:extLst>
              <a:ext uri="{FF2B5EF4-FFF2-40B4-BE49-F238E27FC236}">
                <a16:creationId xmlns:a16="http://schemas.microsoft.com/office/drawing/2014/main" id="{2D559384-1E50-980C-C5AF-70D5AAE1EF85}"/>
              </a:ext>
            </a:extLst>
          </p:cNvPr>
          <p:cNvSpPr txBox="1"/>
          <p:nvPr/>
        </p:nvSpPr>
        <p:spPr>
          <a:xfrm>
            <a:off x="2965445" y="2107959"/>
            <a:ext cx="1690385" cy="369332"/>
          </a:xfrm>
          <a:prstGeom prst="rect">
            <a:avLst/>
          </a:prstGeom>
          <a:noFill/>
        </p:spPr>
        <p:txBody>
          <a:bodyPr wrap="square">
            <a:spAutoFit/>
          </a:bodyPr>
          <a:lstStyle/>
          <a:p>
            <a:r>
              <a:rPr lang="en-US">
                <a:solidFill>
                  <a:srgbClr val="2DB574"/>
                </a:solidFill>
              </a:rPr>
              <a:t>Comfortable</a:t>
            </a:r>
            <a:endParaRPr lang="en-IE">
              <a:solidFill>
                <a:srgbClr val="2DB574"/>
              </a:solidFill>
            </a:endParaRPr>
          </a:p>
        </p:txBody>
      </p:sp>
      <p:sp>
        <p:nvSpPr>
          <p:cNvPr id="12" name="TextBox 11">
            <a:extLst>
              <a:ext uri="{FF2B5EF4-FFF2-40B4-BE49-F238E27FC236}">
                <a16:creationId xmlns:a16="http://schemas.microsoft.com/office/drawing/2014/main" id="{C2C696B4-DBD0-1183-4B2E-A910ADE22047}"/>
              </a:ext>
            </a:extLst>
          </p:cNvPr>
          <p:cNvSpPr txBox="1"/>
          <p:nvPr/>
        </p:nvSpPr>
        <p:spPr>
          <a:xfrm>
            <a:off x="2146737" y="5079290"/>
            <a:ext cx="1690385" cy="369332"/>
          </a:xfrm>
          <a:prstGeom prst="rect">
            <a:avLst/>
          </a:prstGeom>
          <a:noFill/>
        </p:spPr>
        <p:txBody>
          <a:bodyPr wrap="square">
            <a:spAutoFit/>
          </a:bodyPr>
          <a:lstStyle/>
          <a:p>
            <a:r>
              <a:rPr lang="en-US">
                <a:solidFill>
                  <a:schemeClr val="accent2">
                    <a:lumMod val="75000"/>
                  </a:schemeClr>
                </a:solidFill>
              </a:rPr>
              <a:t>Toxic</a:t>
            </a:r>
            <a:endParaRPr lang="en-IE">
              <a:solidFill>
                <a:schemeClr val="accent2">
                  <a:lumMod val="75000"/>
                </a:schemeClr>
              </a:solidFill>
            </a:endParaRPr>
          </a:p>
        </p:txBody>
      </p:sp>
      <p:sp>
        <p:nvSpPr>
          <p:cNvPr id="14" name="TextBox 13">
            <a:extLst>
              <a:ext uri="{FF2B5EF4-FFF2-40B4-BE49-F238E27FC236}">
                <a16:creationId xmlns:a16="http://schemas.microsoft.com/office/drawing/2014/main" id="{EA41B393-9870-FECA-D793-E4ED885B1427}"/>
              </a:ext>
            </a:extLst>
          </p:cNvPr>
          <p:cNvSpPr txBox="1"/>
          <p:nvPr/>
        </p:nvSpPr>
        <p:spPr>
          <a:xfrm>
            <a:off x="7539249" y="3966417"/>
            <a:ext cx="1690385" cy="400110"/>
          </a:xfrm>
          <a:prstGeom prst="rect">
            <a:avLst/>
          </a:prstGeom>
          <a:noFill/>
        </p:spPr>
        <p:txBody>
          <a:bodyPr wrap="square">
            <a:spAutoFit/>
          </a:bodyPr>
          <a:lstStyle/>
          <a:p>
            <a:r>
              <a:rPr lang="en-US" sz="2000">
                <a:solidFill>
                  <a:schemeClr val="accent2">
                    <a:lumMod val="75000"/>
                  </a:schemeClr>
                </a:solidFill>
              </a:rPr>
              <a:t>Scared</a:t>
            </a:r>
            <a:endParaRPr lang="en-IE" sz="2000">
              <a:solidFill>
                <a:schemeClr val="accent2">
                  <a:lumMod val="75000"/>
                </a:schemeClr>
              </a:solidFill>
            </a:endParaRPr>
          </a:p>
        </p:txBody>
      </p:sp>
      <p:sp>
        <p:nvSpPr>
          <p:cNvPr id="15" name="TextBox 14">
            <a:extLst>
              <a:ext uri="{FF2B5EF4-FFF2-40B4-BE49-F238E27FC236}">
                <a16:creationId xmlns:a16="http://schemas.microsoft.com/office/drawing/2014/main" id="{9F3A0980-6897-0002-1528-463D7241E50E}"/>
              </a:ext>
            </a:extLst>
          </p:cNvPr>
          <p:cNvSpPr txBox="1"/>
          <p:nvPr/>
        </p:nvSpPr>
        <p:spPr>
          <a:xfrm>
            <a:off x="6623737" y="3974360"/>
            <a:ext cx="1690385" cy="369332"/>
          </a:xfrm>
          <a:prstGeom prst="rect">
            <a:avLst/>
          </a:prstGeom>
          <a:noFill/>
        </p:spPr>
        <p:txBody>
          <a:bodyPr wrap="square">
            <a:spAutoFit/>
          </a:bodyPr>
          <a:lstStyle/>
          <a:p>
            <a:r>
              <a:rPr lang="en-US">
                <a:solidFill>
                  <a:schemeClr val="accent2">
                    <a:lumMod val="75000"/>
                  </a:schemeClr>
                </a:solidFill>
              </a:rPr>
              <a:t>Gloomy</a:t>
            </a:r>
            <a:endParaRPr lang="en-IE">
              <a:solidFill>
                <a:schemeClr val="accent2">
                  <a:lumMod val="75000"/>
                </a:schemeClr>
              </a:solidFill>
            </a:endParaRPr>
          </a:p>
        </p:txBody>
      </p:sp>
      <p:sp>
        <p:nvSpPr>
          <p:cNvPr id="17" name="TextBox 16">
            <a:extLst>
              <a:ext uri="{FF2B5EF4-FFF2-40B4-BE49-F238E27FC236}">
                <a16:creationId xmlns:a16="http://schemas.microsoft.com/office/drawing/2014/main" id="{171843D0-11EC-D8C2-7D93-6CFC7EE2B275}"/>
              </a:ext>
            </a:extLst>
          </p:cNvPr>
          <p:cNvSpPr txBox="1"/>
          <p:nvPr/>
        </p:nvSpPr>
        <p:spPr>
          <a:xfrm>
            <a:off x="2619388" y="4695175"/>
            <a:ext cx="1690385" cy="369332"/>
          </a:xfrm>
          <a:prstGeom prst="rect">
            <a:avLst/>
          </a:prstGeom>
          <a:noFill/>
        </p:spPr>
        <p:txBody>
          <a:bodyPr wrap="square">
            <a:spAutoFit/>
          </a:bodyPr>
          <a:lstStyle/>
          <a:p>
            <a:r>
              <a:rPr lang="en-US">
                <a:solidFill>
                  <a:schemeClr val="accent2">
                    <a:lumMod val="75000"/>
                  </a:schemeClr>
                </a:solidFill>
              </a:rPr>
              <a:t>Difficult</a:t>
            </a:r>
            <a:endParaRPr lang="en-IE">
              <a:solidFill>
                <a:schemeClr val="accent2">
                  <a:lumMod val="75000"/>
                </a:schemeClr>
              </a:solidFill>
            </a:endParaRPr>
          </a:p>
        </p:txBody>
      </p:sp>
      <p:sp>
        <p:nvSpPr>
          <p:cNvPr id="18" name="TextBox 17">
            <a:extLst>
              <a:ext uri="{FF2B5EF4-FFF2-40B4-BE49-F238E27FC236}">
                <a16:creationId xmlns:a16="http://schemas.microsoft.com/office/drawing/2014/main" id="{023EFF83-215F-7F02-D0DC-66A157B0BC95}"/>
              </a:ext>
            </a:extLst>
          </p:cNvPr>
          <p:cNvSpPr txBox="1"/>
          <p:nvPr/>
        </p:nvSpPr>
        <p:spPr>
          <a:xfrm>
            <a:off x="7786645" y="2241518"/>
            <a:ext cx="1690385" cy="369332"/>
          </a:xfrm>
          <a:prstGeom prst="rect">
            <a:avLst/>
          </a:prstGeom>
          <a:noFill/>
        </p:spPr>
        <p:txBody>
          <a:bodyPr wrap="square">
            <a:spAutoFit/>
          </a:bodyPr>
          <a:lstStyle/>
          <a:p>
            <a:r>
              <a:rPr lang="en-US" dirty="0">
                <a:solidFill>
                  <a:srgbClr val="2DB574"/>
                </a:solidFill>
              </a:rPr>
              <a:t>Lucky</a:t>
            </a:r>
            <a:endParaRPr lang="en-IE" dirty="0">
              <a:solidFill>
                <a:srgbClr val="2DB574"/>
              </a:solidFill>
            </a:endParaRPr>
          </a:p>
        </p:txBody>
      </p:sp>
      <p:sp>
        <p:nvSpPr>
          <p:cNvPr id="19" name="TextBox 18">
            <a:extLst>
              <a:ext uri="{FF2B5EF4-FFF2-40B4-BE49-F238E27FC236}">
                <a16:creationId xmlns:a16="http://schemas.microsoft.com/office/drawing/2014/main" id="{7076F9E3-3C87-CB1A-8FEA-5DADFE23627B}"/>
              </a:ext>
            </a:extLst>
          </p:cNvPr>
          <p:cNvSpPr txBox="1"/>
          <p:nvPr/>
        </p:nvSpPr>
        <p:spPr>
          <a:xfrm>
            <a:off x="8704161" y="3632890"/>
            <a:ext cx="1690385" cy="461665"/>
          </a:xfrm>
          <a:prstGeom prst="rect">
            <a:avLst/>
          </a:prstGeom>
          <a:noFill/>
        </p:spPr>
        <p:txBody>
          <a:bodyPr wrap="square">
            <a:spAutoFit/>
          </a:bodyPr>
          <a:lstStyle/>
          <a:p>
            <a:r>
              <a:rPr lang="en-US" sz="2400">
                <a:solidFill>
                  <a:schemeClr val="accent2">
                    <a:lumMod val="75000"/>
                  </a:schemeClr>
                </a:solidFill>
              </a:rPr>
              <a:t>Nervous</a:t>
            </a:r>
            <a:endParaRPr lang="en-IE" sz="2400">
              <a:solidFill>
                <a:schemeClr val="accent2">
                  <a:lumMod val="75000"/>
                </a:schemeClr>
              </a:solidFill>
            </a:endParaRPr>
          </a:p>
        </p:txBody>
      </p:sp>
      <p:sp>
        <p:nvSpPr>
          <p:cNvPr id="20" name="TextBox 19">
            <a:extLst>
              <a:ext uri="{FF2B5EF4-FFF2-40B4-BE49-F238E27FC236}">
                <a16:creationId xmlns:a16="http://schemas.microsoft.com/office/drawing/2014/main" id="{327C469E-F2B9-0944-137B-0DA4D4539836}"/>
              </a:ext>
            </a:extLst>
          </p:cNvPr>
          <p:cNvSpPr txBox="1"/>
          <p:nvPr/>
        </p:nvSpPr>
        <p:spPr>
          <a:xfrm>
            <a:off x="3539572" y="4909879"/>
            <a:ext cx="1690385" cy="369332"/>
          </a:xfrm>
          <a:prstGeom prst="rect">
            <a:avLst/>
          </a:prstGeom>
          <a:noFill/>
        </p:spPr>
        <p:txBody>
          <a:bodyPr wrap="square">
            <a:spAutoFit/>
          </a:bodyPr>
          <a:lstStyle/>
          <a:p>
            <a:r>
              <a:rPr lang="en-US">
                <a:solidFill>
                  <a:schemeClr val="accent2">
                    <a:lumMod val="75000"/>
                  </a:schemeClr>
                </a:solidFill>
              </a:rPr>
              <a:t>Uncomfortable</a:t>
            </a:r>
            <a:endParaRPr lang="en-IE">
              <a:solidFill>
                <a:schemeClr val="accent2">
                  <a:lumMod val="75000"/>
                </a:schemeClr>
              </a:solidFill>
            </a:endParaRPr>
          </a:p>
        </p:txBody>
      </p:sp>
      <p:sp>
        <p:nvSpPr>
          <p:cNvPr id="22" name="TextBox 21">
            <a:extLst>
              <a:ext uri="{FF2B5EF4-FFF2-40B4-BE49-F238E27FC236}">
                <a16:creationId xmlns:a16="http://schemas.microsoft.com/office/drawing/2014/main" id="{FED030DF-42A0-90F4-F2C5-3B80F114E892}"/>
              </a:ext>
            </a:extLst>
          </p:cNvPr>
          <p:cNvSpPr txBox="1"/>
          <p:nvPr/>
        </p:nvSpPr>
        <p:spPr>
          <a:xfrm>
            <a:off x="7114988" y="4418637"/>
            <a:ext cx="1690385" cy="369332"/>
          </a:xfrm>
          <a:prstGeom prst="rect">
            <a:avLst/>
          </a:prstGeom>
          <a:noFill/>
        </p:spPr>
        <p:txBody>
          <a:bodyPr wrap="square">
            <a:spAutoFit/>
          </a:bodyPr>
          <a:lstStyle/>
          <a:p>
            <a:r>
              <a:rPr lang="en-US">
                <a:solidFill>
                  <a:schemeClr val="accent2">
                    <a:lumMod val="75000"/>
                  </a:schemeClr>
                </a:solidFill>
              </a:rPr>
              <a:t>Apprehensive</a:t>
            </a:r>
            <a:endParaRPr lang="en-IE">
              <a:solidFill>
                <a:schemeClr val="accent2">
                  <a:lumMod val="75000"/>
                </a:schemeClr>
              </a:solidFill>
            </a:endParaRPr>
          </a:p>
        </p:txBody>
      </p:sp>
      <p:sp>
        <p:nvSpPr>
          <p:cNvPr id="23" name="TextBox 22">
            <a:extLst>
              <a:ext uri="{FF2B5EF4-FFF2-40B4-BE49-F238E27FC236}">
                <a16:creationId xmlns:a16="http://schemas.microsoft.com/office/drawing/2014/main" id="{995C2A6D-A2BA-6F94-0BFA-B00BB35D4257}"/>
              </a:ext>
            </a:extLst>
          </p:cNvPr>
          <p:cNvSpPr txBox="1"/>
          <p:nvPr/>
        </p:nvSpPr>
        <p:spPr>
          <a:xfrm>
            <a:off x="5074309" y="2588021"/>
            <a:ext cx="1690385" cy="369332"/>
          </a:xfrm>
          <a:prstGeom prst="rect">
            <a:avLst/>
          </a:prstGeom>
          <a:noFill/>
        </p:spPr>
        <p:txBody>
          <a:bodyPr wrap="square">
            <a:spAutoFit/>
          </a:bodyPr>
          <a:lstStyle/>
          <a:p>
            <a:r>
              <a:rPr lang="en-US">
                <a:solidFill>
                  <a:srgbClr val="2DB574"/>
                </a:solidFill>
              </a:rPr>
              <a:t>Happy</a:t>
            </a:r>
            <a:endParaRPr lang="en-IE">
              <a:solidFill>
                <a:srgbClr val="2DB574"/>
              </a:solidFill>
            </a:endParaRPr>
          </a:p>
        </p:txBody>
      </p:sp>
      <p:sp>
        <p:nvSpPr>
          <p:cNvPr id="24" name="TextBox 23">
            <a:extLst>
              <a:ext uri="{FF2B5EF4-FFF2-40B4-BE49-F238E27FC236}">
                <a16:creationId xmlns:a16="http://schemas.microsoft.com/office/drawing/2014/main" id="{739B8FE5-1FC0-5F9F-1FD7-116564A4B58C}"/>
              </a:ext>
            </a:extLst>
          </p:cNvPr>
          <p:cNvSpPr txBox="1"/>
          <p:nvPr/>
        </p:nvSpPr>
        <p:spPr>
          <a:xfrm>
            <a:off x="7415723" y="3614640"/>
            <a:ext cx="1690385" cy="369332"/>
          </a:xfrm>
          <a:prstGeom prst="rect">
            <a:avLst/>
          </a:prstGeom>
          <a:noFill/>
        </p:spPr>
        <p:txBody>
          <a:bodyPr wrap="square">
            <a:spAutoFit/>
          </a:bodyPr>
          <a:lstStyle/>
          <a:p>
            <a:r>
              <a:rPr lang="en-US">
                <a:solidFill>
                  <a:schemeClr val="accent2">
                    <a:lumMod val="75000"/>
                  </a:schemeClr>
                </a:solidFill>
              </a:rPr>
              <a:t>Worried	</a:t>
            </a:r>
            <a:endParaRPr lang="en-IE">
              <a:solidFill>
                <a:schemeClr val="accent2">
                  <a:lumMod val="75000"/>
                </a:schemeClr>
              </a:solidFill>
            </a:endParaRPr>
          </a:p>
        </p:txBody>
      </p:sp>
      <p:sp>
        <p:nvSpPr>
          <p:cNvPr id="25" name="TextBox 24">
            <a:extLst>
              <a:ext uri="{FF2B5EF4-FFF2-40B4-BE49-F238E27FC236}">
                <a16:creationId xmlns:a16="http://schemas.microsoft.com/office/drawing/2014/main" id="{3B19C696-D3D4-B877-3496-2BB46F0842FD}"/>
              </a:ext>
            </a:extLst>
          </p:cNvPr>
          <p:cNvSpPr txBox="1"/>
          <p:nvPr/>
        </p:nvSpPr>
        <p:spPr>
          <a:xfrm>
            <a:off x="2153570" y="4187949"/>
            <a:ext cx="1690385" cy="369332"/>
          </a:xfrm>
          <a:prstGeom prst="rect">
            <a:avLst/>
          </a:prstGeom>
          <a:noFill/>
        </p:spPr>
        <p:txBody>
          <a:bodyPr wrap="square">
            <a:spAutoFit/>
          </a:bodyPr>
          <a:lstStyle/>
          <a:p>
            <a:r>
              <a:rPr lang="en-US">
                <a:solidFill>
                  <a:schemeClr val="accent2">
                    <a:lumMod val="75000"/>
                  </a:schemeClr>
                </a:solidFill>
              </a:rPr>
              <a:t>Guilty</a:t>
            </a:r>
            <a:endParaRPr lang="en-IE">
              <a:solidFill>
                <a:schemeClr val="accent2">
                  <a:lumMod val="75000"/>
                </a:schemeClr>
              </a:solidFill>
            </a:endParaRPr>
          </a:p>
        </p:txBody>
      </p:sp>
      <p:cxnSp>
        <p:nvCxnSpPr>
          <p:cNvPr id="28" name="Straight Connector 27">
            <a:extLst>
              <a:ext uri="{FF2B5EF4-FFF2-40B4-BE49-F238E27FC236}">
                <a16:creationId xmlns:a16="http://schemas.microsoft.com/office/drawing/2014/main" id="{C21DC017-1230-A187-51F1-DA595C83AB64}"/>
              </a:ext>
            </a:extLst>
          </p:cNvPr>
          <p:cNvCxnSpPr>
            <a:cxnSpLocks/>
          </p:cNvCxnSpPr>
          <p:nvPr/>
        </p:nvCxnSpPr>
        <p:spPr>
          <a:xfrm>
            <a:off x="1655366" y="3437333"/>
            <a:ext cx="9407951"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E9D2EAC-CB27-382D-6A41-21E6E7EDA62F}"/>
              </a:ext>
            </a:extLst>
          </p:cNvPr>
          <p:cNvSpPr txBox="1"/>
          <p:nvPr/>
        </p:nvSpPr>
        <p:spPr>
          <a:xfrm>
            <a:off x="4763144" y="3758002"/>
            <a:ext cx="1690385" cy="369332"/>
          </a:xfrm>
          <a:prstGeom prst="rect">
            <a:avLst/>
          </a:prstGeom>
          <a:noFill/>
        </p:spPr>
        <p:txBody>
          <a:bodyPr wrap="square">
            <a:spAutoFit/>
          </a:bodyPr>
          <a:lstStyle/>
          <a:p>
            <a:r>
              <a:rPr lang="en-US">
                <a:solidFill>
                  <a:schemeClr val="accent2">
                    <a:lumMod val="75000"/>
                  </a:schemeClr>
                </a:solidFill>
              </a:rPr>
              <a:t>Challenging</a:t>
            </a:r>
            <a:endParaRPr lang="en-IE">
              <a:solidFill>
                <a:schemeClr val="accent2">
                  <a:lumMod val="75000"/>
                </a:schemeClr>
              </a:solidFill>
            </a:endParaRPr>
          </a:p>
        </p:txBody>
      </p:sp>
      <p:cxnSp>
        <p:nvCxnSpPr>
          <p:cNvPr id="31" name="Straight Connector 30">
            <a:extLst>
              <a:ext uri="{FF2B5EF4-FFF2-40B4-BE49-F238E27FC236}">
                <a16:creationId xmlns:a16="http://schemas.microsoft.com/office/drawing/2014/main" id="{7EB47B91-8840-5695-2705-D5B52CD15EEF}"/>
              </a:ext>
            </a:extLst>
          </p:cNvPr>
          <p:cNvCxnSpPr>
            <a:cxnSpLocks/>
          </p:cNvCxnSpPr>
          <p:nvPr/>
        </p:nvCxnSpPr>
        <p:spPr>
          <a:xfrm flipV="1">
            <a:off x="6312207" y="1819387"/>
            <a:ext cx="0" cy="3456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1FBEC9E-05EE-6DC3-B59C-12BF27849937}"/>
              </a:ext>
            </a:extLst>
          </p:cNvPr>
          <p:cNvSpPr txBox="1"/>
          <p:nvPr/>
        </p:nvSpPr>
        <p:spPr>
          <a:xfrm>
            <a:off x="5500621" y="1363676"/>
            <a:ext cx="1690385" cy="590931"/>
          </a:xfrm>
          <a:prstGeom prst="rect">
            <a:avLst/>
          </a:prstGeom>
          <a:noFill/>
        </p:spPr>
        <p:txBody>
          <a:bodyPr wrap="square">
            <a:spAutoFit/>
          </a:bodyPr>
          <a:lstStyle/>
          <a:p>
            <a:pPr algn="ctr">
              <a:lnSpc>
                <a:spcPct val="90000"/>
              </a:lnSpc>
            </a:pPr>
            <a:r>
              <a:rPr lang="en-US" b="1" i="1"/>
              <a:t>Positive emotions</a:t>
            </a:r>
            <a:endParaRPr lang="en-IE" b="1" i="1"/>
          </a:p>
        </p:txBody>
      </p:sp>
      <p:sp>
        <p:nvSpPr>
          <p:cNvPr id="35" name="TextBox 34">
            <a:extLst>
              <a:ext uri="{FF2B5EF4-FFF2-40B4-BE49-F238E27FC236}">
                <a16:creationId xmlns:a16="http://schemas.microsoft.com/office/drawing/2014/main" id="{5E45F88B-B735-012B-89EE-943C8618C29D}"/>
              </a:ext>
            </a:extLst>
          </p:cNvPr>
          <p:cNvSpPr txBox="1"/>
          <p:nvPr/>
        </p:nvSpPr>
        <p:spPr>
          <a:xfrm>
            <a:off x="5500621" y="5276653"/>
            <a:ext cx="1690385" cy="590931"/>
          </a:xfrm>
          <a:prstGeom prst="rect">
            <a:avLst/>
          </a:prstGeom>
          <a:noFill/>
        </p:spPr>
        <p:txBody>
          <a:bodyPr wrap="square">
            <a:spAutoFit/>
          </a:bodyPr>
          <a:lstStyle/>
          <a:p>
            <a:pPr algn="ctr">
              <a:lnSpc>
                <a:spcPct val="90000"/>
              </a:lnSpc>
            </a:pPr>
            <a:r>
              <a:rPr lang="en-US" b="1" i="1"/>
              <a:t>Negative emotions</a:t>
            </a:r>
            <a:endParaRPr lang="en-IE" b="1" i="1"/>
          </a:p>
        </p:txBody>
      </p:sp>
      <p:sp>
        <p:nvSpPr>
          <p:cNvPr id="37" name="TextBox 36">
            <a:extLst>
              <a:ext uri="{FF2B5EF4-FFF2-40B4-BE49-F238E27FC236}">
                <a16:creationId xmlns:a16="http://schemas.microsoft.com/office/drawing/2014/main" id="{A4363E72-A29E-84F4-EFBE-A46ECE6526C3}"/>
              </a:ext>
            </a:extLst>
          </p:cNvPr>
          <p:cNvSpPr txBox="1"/>
          <p:nvPr/>
        </p:nvSpPr>
        <p:spPr>
          <a:xfrm>
            <a:off x="400185" y="3266517"/>
            <a:ext cx="1690385" cy="341632"/>
          </a:xfrm>
          <a:prstGeom prst="rect">
            <a:avLst/>
          </a:prstGeom>
          <a:noFill/>
        </p:spPr>
        <p:txBody>
          <a:bodyPr wrap="square">
            <a:spAutoFit/>
          </a:bodyPr>
          <a:lstStyle/>
          <a:p>
            <a:pPr>
              <a:lnSpc>
                <a:spcPct val="90000"/>
              </a:lnSpc>
            </a:pPr>
            <a:r>
              <a:rPr lang="en-US" b="1"/>
              <a:t>Immediate</a:t>
            </a:r>
            <a:endParaRPr lang="en-IE" b="1"/>
          </a:p>
        </p:txBody>
      </p:sp>
      <p:sp>
        <p:nvSpPr>
          <p:cNvPr id="38" name="TextBox 37">
            <a:extLst>
              <a:ext uri="{FF2B5EF4-FFF2-40B4-BE49-F238E27FC236}">
                <a16:creationId xmlns:a16="http://schemas.microsoft.com/office/drawing/2014/main" id="{120DDFFB-6502-F2A0-658C-59113EC1E7DA}"/>
              </a:ext>
            </a:extLst>
          </p:cNvPr>
          <p:cNvSpPr txBox="1"/>
          <p:nvPr/>
        </p:nvSpPr>
        <p:spPr>
          <a:xfrm>
            <a:off x="11008039" y="3266517"/>
            <a:ext cx="1690385" cy="341632"/>
          </a:xfrm>
          <a:prstGeom prst="rect">
            <a:avLst/>
          </a:prstGeom>
          <a:noFill/>
        </p:spPr>
        <p:txBody>
          <a:bodyPr wrap="square">
            <a:spAutoFit/>
          </a:bodyPr>
          <a:lstStyle/>
          <a:p>
            <a:pPr>
              <a:lnSpc>
                <a:spcPct val="90000"/>
              </a:lnSpc>
            </a:pPr>
            <a:r>
              <a:rPr lang="en-US" b="1"/>
              <a:t>Future</a:t>
            </a:r>
            <a:endParaRPr lang="en-IE" b="1"/>
          </a:p>
        </p:txBody>
      </p:sp>
      <p:sp>
        <p:nvSpPr>
          <p:cNvPr id="13" name="Title 4">
            <a:extLst>
              <a:ext uri="{FF2B5EF4-FFF2-40B4-BE49-F238E27FC236}">
                <a16:creationId xmlns:a16="http://schemas.microsoft.com/office/drawing/2014/main" id="{18C2F3A8-5916-0D51-F632-678449F3F98C}"/>
              </a:ext>
            </a:extLst>
          </p:cNvPr>
          <p:cNvSpPr txBox="1">
            <a:spLocks/>
          </p:cNvSpPr>
          <p:nvPr/>
        </p:nvSpPr>
        <p:spPr>
          <a:xfrm>
            <a:off x="400185" y="147933"/>
            <a:ext cx="11299088" cy="71566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Barlow" panose="00000500000000000000" pitchFamily="2" charset="0"/>
                <a:ea typeface="+mj-ea"/>
                <a:cs typeface="+mj-cs"/>
              </a:defRPr>
            </a:lvl1pPr>
          </a:lstStyle>
          <a:p>
            <a:r>
              <a:rPr lang="en-US" sz="2800" dirty="0">
                <a:latin typeface="Barlow" panose="00000500000000000000" pitchFamily="2" charset="0"/>
              </a:rPr>
              <a:t>Chapter 4: The financial lives of young people in Ireland</a:t>
            </a:r>
            <a:r>
              <a:rPr lang="en-US" sz="1800" b="0" i="0" u="none" strike="noStrike" baseline="0" dirty="0">
                <a:latin typeface="Barlow" panose="00000500000000000000" pitchFamily="2" charset="0"/>
              </a:rPr>
              <a:t>  </a:t>
            </a:r>
          </a:p>
          <a:p>
            <a:r>
              <a:rPr lang="en-US" sz="1800" b="0" dirty="0"/>
              <a:t> </a:t>
            </a:r>
            <a:r>
              <a:rPr lang="en-IE" sz="2000" dirty="0">
                <a:solidFill>
                  <a:schemeClr val="accent4">
                    <a:lumMod val="60000"/>
                    <a:lumOff val="40000"/>
                  </a:schemeClr>
                </a:solidFill>
              </a:rPr>
              <a:t>Their financial context </a:t>
            </a:r>
          </a:p>
        </p:txBody>
      </p:sp>
      <p:pic>
        <p:nvPicPr>
          <p:cNvPr id="9218" name="Picture 2" descr="Sad face ">
            <a:extLst>
              <a:ext uri="{FF2B5EF4-FFF2-40B4-BE49-F238E27FC236}">
                <a16:creationId xmlns:a16="http://schemas.microsoft.com/office/drawing/2014/main" id="{B8E0FF0C-F491-3A76-92BC-0E74F86D1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7117" y="5135473"/>
            <a:ext cx="934879" cy="9348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D86BD34-32B2-9FD6-1AF5-68A574F03FBA}"/>
              </a:ext>
            </a:extLst>
          </p:cNvPr>
          <p:cNvPicPr>
            <a:picLocks noChangeAspect="1"/>
          </p:cNvPicPr>
          <p:nvPr/>
        </p:nvPicPr>
        <p:blipFill>
          <a:blip r:embed="rId3"/>
          <a:stretch>
            <a:fillRect/>
          </a:stretch>
        </p:blipFill>
        <p:spPr>
          <a:xfrm>
            <a:off x="10931443" y="1141691"/>
            <a:ext cx="867460" cy="863145"/>
          </a:xfrm>
          <a:prstGeom prst="rect">
            <a:avLst/>
          </a:prstGeom>
        </p:spPr>
      </p:pic>
      <p:pic>
        <p:nvPicPr>
          <p:cNvPr id="9230" name="Picture 14" descr="Smiling face ">
            <a:extLst>
              <a:ext uri="{FF2B5EF4-FFF2-40B4-BE49-F238E27FC236}">
                <a16:creationId xmlns:a16="http://schemas.microsoft.com/office/drawing/2014/main" id="{027D3F09-8C00-CD7C-C9BC-9BEBB3A7B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85" y="1153554"/>
            <a:ext cx="863145" cy="863145"/>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A66175EA-13B5-0A56-1A55-34867096F6B3}"/>
              </a:ext>
            </a:extLst>
          </p:cNvPr>
          <p:cNvGrpSpPr/>
          <p:nvPr/>
        </p:nvGrpSpPr>
        <p:grpSpPr>
          <a:xfrm>
            <a:off x="420830" y="5161082"/>
            <a:ext cx="865356" cy="909271"/>
            <a:chOff x="-1173994" y="4843268"/>
            <a:chExt cx="1219200" cy="1219200"/>
          </a:xfrm>
        </p:grpSpPr>
        <p:pic>
          <p:nvPicPr>
            <p:cNvPr id="9232" name="Picture 16" descr="Happy face ">
              <a:extLst>
                <a:ext uri="{FF2B5EF4-FFF2-40B4-BE49-F238E27FC236}">
                  <a16:creationId xmlns:a16="http://schemas.microsoft.com/office/drawing/2014/main" id="{BFCF7896-5893-BC8D-5DCA-147FEA457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994" y="484326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Crying ">
              <a:extLst>
                <a:ext uri="{FF2B5EF4-FFF2-40B4-BE49-F238E27FC236}">
                  <a16:creationId xmlns:a16="http://schemas.microsoft.com/office/drawing/2014/main" id="{6A88E25B-EB6C-803A-E8A7-4A47548E51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832" t="35895" r="35740" b="25477"/>
            <a:stretch/>
          </p:blipFill>
          <p:spPr bwMode="auto">
            <a:xfrm>
              <a:off x="-907590" y="5347702"/>
              <a:ext cx="718458" cy="660174"/>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7" name="Picture 2" descr="Cashless payment ">
            <a:extLst>
              <a:ext uri="{FF2B5EF4-FFF2-40B4-BE49-F238E27FC236}">
                <a16:creationId xmlns:a16="http://schemas.microsoft.com/office/drawing/2014/main" id="{BC1E5402-B086-56E8-3933-985894D80B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4775" y="155020"/>
            <a:ext cx="919405" cy="91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4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 grpId="0"/>
      <p:bldP spid="7" grpId="0"/>
      <p:bldP spid="8" grpId="0"/>
      <p:bldP spid="9" grpId="0"/>
      <p:bldP spid="11" grpId="0"/>
      <p:bldP spid="12" grpId="0"/>
      <p:bldP spid="14" grpId="0"/>
      <p:bldP spid="15" grpId="0"/>
      <p:bldP spid="17" grpId="0"/>
      <p:bldP spid="18" grpId="0"/>
      <p:bldP spid="19" grpId="0"/>
      <p:bldP spid="20" grpId="0"/>
      <p:bldP spid="22" grpId="0"/>
      <p:bldP spid="23" grpId="0"/>
      <p:bldP spid="24" grpId="0"/>
      <p:bldP spid="25"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6027A3-119E-C440-9F31-4A11A1FB01F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1120" y="3199611"/>
            <a:ext cx="4786987" cy="3510456"/>
          </a:xfrm>
          <a:prstGeom prst="rect">
            <a:avLst/>
          </a:prstGeom>
        </p:spPr>
      </p:pic>
      <p:pic>
        <p:nvPicPr>
          <p:cNvPr id="16" name="Picture 15">
            <a:extLst>
              <a:ext uri="{FF2B5EF4-FFF2-40B4-BE49-F238E27FC236}">
                <a16:creationId xmlns:a16="http://schemas.microsoft.com/office/drawing/2014/main" id="{6BFD7D9A-90CC-B5C8-136D-AC27933B00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74276" y="2930657"/>
            <a:ext cx="4724764" cy="3510456"/>
          </a:xfrm>
          <a:prstGeom prst="rect">
            <a:avLst/>
          </a:prstGeom>
        </p:spPr>
      </p:pic>
      <p:pic>
        <p:nvPicPr>
          <p:cNvPr id="30" name="Picture 29">
            <a:extLst>
              <a:ext uri="{FF2B5EF4-FFF2-40B4-BE49-F238E27FC236}">
                <a16:creationId xmlns:a16="http://schemas.microsoft.com/office/drawing/2014/main" id="{C7726804-F3FB-7F7C-E0AA-FA2FC2FFDB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4613" y="797059"/>
            <a:ext cx="4998719" cy="3161583"/>
          </a:xfrm>
          <a:prstGeom prst="rect">
            <a:avLst/>
          </a:prstGeom>
        </p:spPr>
      </p:pic>
      <p:sp>
        <p:nvSpPr>
          <p:cNvPr id="3" name="Title 4">
            <a:extLst>
              <a:ext uri="{FF2B5EF4-FFF2-40B4-BE49-F238E27FC236}">
                <a16:creationId xmlns:a16="http://schemas.microsoft.com/office/drawing/2014/main" id="{FFB42B08-7EFD-58B1-12EC-26F0A14963B6}"/>
              </a:ext>
            </a:extLst>
          </p:cNvPr>
          <p:cNvSpPr txBox="1">
            <a:spLocks/>
          </p:cNvSpPr>
          <p:nvPr/>
        </p:nvSpPr>
        <p:spPr>
          <a:xfrm>
            <a:off x="400185" y="147933"/>
            <a:ext cx="11299088" cy="71566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tx1"/>
                </a:solidFill>
                <a:latin typeface="Barlow" panose="00000500000000000000" pitchFamily="2" charset="0"/>
                <a:ea typeface="+mj-ea"/>
                <a:cs typeface="+mj-cs"/>
              </a:defRPr>
            </a:lvl1pPr>
          </a:lstStyle>
          <a:p>
            <a:r>
              <a:rPr lang="en-US" sz="2800" dirty="0">
                <a:latin typeface="Barlow" panose="00000500000000000000" pitchFamily="2" charset="0"/>
              </a:rPr>
              <a:t>Chapter 4: The financial lives of young people in Ireland</a:t>
            </a:r>
            <a:r>
              <a:rPr lang="en-US" sz="1800" b="0" i="0" u="none" strike="noStrike" baseline="0" dirty="0">
                <a:latin typeface="Barlow" panose="00000500000000000000" pitchFamily="2" charset="0"/>
              </a:rPr>
              <a:t>  </a:t>
            </a:r>
          </a:p>
          <a:p>
            <a:r>
              <a:rPr lang="en-US" sz="1800" b="0" dirty="0"/>
              <a:t> </a:t>
            </a:r>
            <a:r>
              <a:rPr lang="en-IE" sz="2000" dirty="0">
                <a:solidFill>
                  <a:schemeClr val="accent4">
                    <a:lumMod val="60000"/>
                    <a:lumOff val="40000"/>
                  </a:schemeClr>
                </a:solidFill>
              </a:rPr>
              <a:t>Their financial context </a:t>
            </a:r>
          </a:p>
        </p:txBody>
      </p:sp>
    </p:spTree>
    <p:extLst>
      <p:ext uri="{BB962C8B-B14F-4D97-AF65-F5344CB8AC3E}">
        <p14:creationId xmlns:p14="http://schemas.microsoft.com/office/powerpoint/2010/main" val="2037984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DFE55-AC4D-EB68-CCB7-354442811BBB}"/>
            </a:ext>
          </a:extLst>
        </p:cNvPr>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D8FC2E4E-F920-C700-DBCD-5CE66821531C}"/>
              </a:ext>
            </a:extLst>
          </p:cNvPr>
          <p:cNvGraphicFramePr>
            <a:graphicFrameLocks/>
          </p:cNvGraphicFramePr>
          <p:nvPr>
            <p:extLst>
              <p:ext uri="{D42A27DB-BD31-4B8C-83A1-F6EECF244321}">
                <p14:modId xmlns:p14="http://schemas.microsoft.com/office/powerpoint/2010/main" val="903511527"/>
              </p:ext>
            </p:extLst>
          </p:nvPr>
        </p:nvGraphicFramePr>
        <p:xfrm>
          <a:off x="3650799" y="1414079"/>
          <a:ext cx="4883998" cy="32162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43CB7FE7-464D-BCFA-0B33-0DBFE4F69480}"/>
              </a:ext>
            </a:extLst>
          </p:cNvPr>
          <p:cNvGraphicFramePr>
            <a:graphicFrameLocks/>
          </p:cNvGraphicFramePr>
          <p:nvPr>
            <p:extLst>
              <p:ext uri="{D42A27DB-BD31-4B8C-83A1-F6EECF244321}">
                <p14:modId xmlns:p14="http://schemas.microsoft.com/office/powerpoint/2010/main" val="3822484800"/>
              </p:ext>
            </p:extLst>
          </p:nvPr>
        </p:nvGraphicFramePr>
        <p:xfrm>
          <a:off x="-506536" y="1331107"/>
          <a:ext cx="4883997" cy="322143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8219845-F9B0-A8C2-E4D6-28F2AB64923A}"/>
              </a:ext>
            </a:extLst>
          </p:cNvPr>
          <p:cNvSpPr txBox="1"/>
          <p:nvPr/>
        </p:nvSpPr>
        <p:spPr>
          <a:xfrm>
            <a:off x="556533" y="4074307"/>
            <a:ext cx="3257313" cy="2031325"/>
          </a:xfrm>
          <a:prstGeom prst="rect">
            <a:avLst/>
          </a:prstGeom>
          <a:noFill/>
        </p:spPr>
        <p:txBody>
          <a:bodyPr wrap="square">
            <a:spAutoFit/>
          </a:bodyPr>
          <a:lstStyle/>
          <a:p>
            <a:endParaRPr lang="en-IE" b="0" i="0" u="none" strike="noStrike" baseline="0" dirty="0">
              <a:solidFill>
                <a:srgbClr val="000000"/>
              </a:solidFill>
            </a:endParaRPr>
          </a:p>
          <a:p>
            <a:r>
              <a:rPr lang="en-US" b="1" i="0" u="none" strike="noStrike" baseline="0" dirty="0"/>
              <a:t>44% </a:t>
            </a:r>
            <a:r>
              <a:rPr lang="en-US" b="0" i="0" u="none" strike="noStrike" baseline="0" dirty="0"/>
              <a:t>classifying themselves as ‘worse off’</a:t>
            </a:r>
            <a:r>
              <a:rPr lang="en-US" dirty="0"/>
              <a:t> </a:t>
            </a:r>
            <a:r>
              <a:rPr lang="en-US" b="0" i="0" u="none" strike="noStrike" baseline="0" dirty="0"/>
              <a:t>compared to last year. </a:t>
            </a:r>
            <a:endParaRPr lang="en-IE" b="0" i="0" u="none" strike="noStrike" baseline="0" dirty="0">
              <a:solidFill>
                <a:srgbClr val="000000"/>
              </a:solidFill>
            </a:endParaRPr>
          </a:p>
          <a:p>
            <a:endParaRPr lang="en-US" b="0" i="0" u="none" strike="noStrike" baseline="0" dirty="0"/>
          </a:p>
          <a:p>
            <a:r>
              <a:rPr lang="en-US" dirty="0"/>
              <a:t>This </a:t>
            </a:r>
            <a:r>
              <a:rPr lang="en-US" b="0" i="0" u="none" strike="noStrike" baseline="0" dirty="0"/>
              <a:t>rises to </a:t>
            </a:r>
            <a:r>
              <a:rPr lang="en-US" b="1" i="0" u="none" strike="noStrike" baseline="0" dirty="0"/>
              <a:t>53% </a:t>
            </a:r>
            <a:r>
              <a:rPr lang="en-US" b="0" i="0" u="none" strike="noStrike" baseline="0" dirty="0"/>
              <a:t>of women compared to only </a:t>
            </a:r>
            <a:r>
              <a:rPr lang="en-US" b="1" i="0" u="none" strike="noStrike" baseline="0" dirty="0"/>
              <a:t>35% </a:t>
            </a:r>
            <a:r>
              <a:rPr lang="en-US" b="0" i="0" u="none" strike="noStrike" baseline="0" dirty="0"/>
              <a:t>for men</a:t>
            </a:r>
            <a:endParaRPr lang="en-IE" dirty="0"/>
          </a:p>
        </p:txBody>
      </p:sp>
      <p:sp>
        <p:nvSpPr>
          <p:cNvPr id="8" name="TextBox 7">
            <a:extLst>
              <a:ext uri="{FF2B5EF4-FFF2-40B4-BE49-F238E27FC236}">
                <a16:creationId xmlns:a16="http://schemas.microsoft.com/office/drawing/2014/main" id="{BC17BD64-A299-DC02-15BA-71A327895AA6}"/>
              </a:ext>
            </a:extLst>
          </p:cNvPr>
          <p:cNvSpPr txBox="1"/>
          <p:nvPr/>
        </p:nvSpPr>
        <p:spPr>
          <a:xfrm>
            <a:off x="4097893" y="4108243"/>
            <a:ext cx="4018065" cy="2308324"/>
          </a:xfrm>
          <a:prstGeom prst="rect">
            <a:avLst/>
          </a:prstGeom>
          <a:noFill/>
        </p:spPr>
        <p:txBody>
          <a:bodyPr wrap="square">
            <a:spAutoFit/>
          </a:bodyPr>
          <a:lstStyle/>
          <a:p>
            <a:endParaRPr lang="en-IE" b="0" i="0" u="none" strike="noStrike" baseline="0" dirty="0">
              <a:solidFill>
                <a:srgbClr val="000000"/>
              </a:solidFill>
            </a:endParaRPr>
          </a:p>
          <a:p>
            <a:r>
              <a:rPr lang="en-US" b="1" i="0" u="none" strike="noStrike" baseline="0" dirty="0"/>
              <a:t>45% </a:t>
            </a:r>
            <a:r>
              <a:rPr lang="en-US" b="0" i="0" u="none" strike="noStrike" baseline="0" dirty="0"/>
              <a:t>feel ‘less confident’ in their financial wellbeing compared to last year. </a:t>
            </a:r>
            <a:endParaRPr lang="en-IE" b="0" i="0" u="none" strike="noStrike" baseline="0" dirty="0">
              <a:solidFill>
                <a:srgbClr val="000000"/>
              </a:solidFill>
            </a:endParaRPr>
          </a:p>
          <a:p>
            <a:endParaRPr lang="en-US" dirty="0"/>
          </a:p>
          <a:p>
            <a:r>
              <a:rPr lang="en-US" dirty="0"/>
              <a:t>Bein</a:t>
            </a:r>
            <a:r>
              <a:rPr lang="en-US" b="0" i="0" u="none" strike="noStrike" baseline="0" dirty="0"/>
              <a:t>g ‘less confident’ in their financial wellbeing is again higher amongst women at </a:t>
            </a:r>
            <a:r>
              <a:rPr lang="en-US" b="1" i="0" u="none" strike="noStrike" baseline="0" dirty="0"/>
              <a:t>55% </a:t>
            </a:r>
            <a:r>
              <a:rPr lang="en-US" b="0" i="0" u="none" strike="noStrike" baseline="0" dirty="0"/>
              <a:t>compared to </a:t>
            </a:r>
            <a:r>
              <a:rPr lang="en-US" b="1" i="0" u="none" strike="noStrike" baseline="0" dirty="0"/>
              <a:t>35% </a:t>
            </a:r>
            <a:r>
              <a:rPr lang="en-US" b="0" i="0" u="none" strike="noStrike" baseline="0" dirty="0"/>
              <a:t>for men</a:t>
            </a:r>
            <a:endParaRPr lang="en-IE" dirty="0"/>
          </a:p>
        </p:txBody>
      </p:sp>
      <p:sp>
        <p:nvSpPr>
          <p:cNvPr id="12" name="TextBox 11">
            <a:extLst>
              <a:ext uri="{FF2B5EF4-FFF2-40B4-BE49-F238E27FC236}">
                <a16:creationId xmlns:a16="http://schemas.microsoft.com/office/drawing/2014/main" id="{E71F8F10-AFDB-A3F4-B4FC-1DC9DDF1228A}"/>
              </a:ext>
            </a:extLst>
          </p:cNvPr>
          <p:cNvSpPr txBox="1"/>
          <p:nvPr/>
        </p:nvSpPr>
        <p:spPr>
          <a:xfrm>
            <a:off x="8255226" y="4132953"/>
            <a:ext cx="3713254" cy="1754326"/>
          </a:xfrm>
          <a:prstGeom prst="rect">
            <a:avLst/>
          </a:prstGeom>
          <a:noFill/>
        </p:spPr>
        <p:txBody>
          <a:bodyPr wrap="square">
            <a:spAutoFit/>
          </a:bodyPr>
          <a:lstStyle>
            <a:defPPr>
              <a:defRPr lang="en-US"/>
            </a:defPPr>
            <a:lvl1pPr>
              <a:defRPr sz="1500" b="0" i="0" u="none" strike="noStrike" baseline="0">
                <a:solidFill>
                  <a:srgbClr val="000000"/>
                </a:solidFill>
                <a:latin typeface="Poppins" panose="00000500000000000000" pitchFamily="2" charset="0"/>
              </a:defRPr>
            </a:lvl1pPr>
          </a:lstStyle>
          <a:p>
            <a:endParaRPr lang="en-IE" sz="1800" dirty="0">
              <a:latin typeface="+mn-lt"/>
            </a:endParaRPr>
          </a:p>
          <a:p>
            <a:r>
              <a:rPr lang="en-US" sz="1800" b="1" dirty="0">
                <a:latin typeface="+mn-lt"/>
              </a:rPr>
              <a:t>51% </a:t>
            </a:r>
            <a:r>
              <a:rPr lang="en-US" sz="1800" dirty="0">
                <a:latin typeface="+mn-lt"/>
              </a:rPr>
              <a:t>of women feel worse off than their parents; it also peaks amongst those in their late twenties – </a:t>
            </a:r>
            <a:r>
              <a:rPr lang="en-US" sz="1800" b="1" dirty="0">
                <a:latin typeface="+mn-lt"/>
              </a:rPr>
              <a:t>54%</a:t>
            </a:r>
            <a:r>
              <a:rPr lang="en-US" sz="1800" dirty="0">
                <a:latin typeface="+mn-lt"/>
              </a:rPr>
              <a:t> of those 27 to 29 years feel worse off than their parents. </a:t>
            </a:r>
            <a:endParaRPr lang="en-IE" sz="1800" dirty="0">
              <a:latin typeface="+mn-lt"/>
            </a:endParaRPr>
          </a:p>
        </p:txBody>
      </p:sp>
      <p:sp>
        <p:nvSpPr>
          <p:cNvPr id="3" name="Title 2">
            <a:extLst>
              <a:ext uri="{FF2B5EF4-FFF2-40B4-BE49-F238E27FC236}">
                <a16:creationId xmlns:a16="http://schemas.microsoft.com/office/drawing/2014/main" id="{CDD07B14-6906-E91A-418B-576875A6F0FD}"/>
              </a:ext>
            </a:extLst>
          </p:cNvPr>
          <p:cNvSpPr>
            <a:spLocks noGrp="1"/>
          </p:cNvSpPr>
          <p:nvPr>
            <p:ph type="title"/>
          </p:nvPr>
        </p:nvSpPr>
        <p:spPr>
          <a:xfrm>
            <a:off x="446456" y="341368"/>
            <a:ext cx="11299088" cy="715669"/>
          </a:xfrm>
        </p:spPr>
        <p:txBody>
          <a:bodyPr/>
          <a:lstStyle/>
          <a:p>
            <a:r>
              <a:rPr lang="en-US" sz="2800">
                <a:latin typeface="Barlow" panose="00000500000000000000" pitchFamily="2" charset="0"/>
              </a:rPr>
              <a:t>Chapter 4: The financial lives of young people in Ireland</a:t>
            </a:r>
            <a:r>
              <a:rPr lang="en-US" sz="1800" b="0" i="0" u="none" strike="noStrike" baseline="0">
                <a:latin typeface="Barlow" panose="00000500000000000000" pitchFamily="2" charset="0"/>
              </a:rPr>
              <a:t>  </a:t>
            </a:r>
            <a:br>
              <a:rPr lang="en-US" sz="1800" b="0" i="0" u="none" strike="noStrike" baseline="0">
                <a:latin typeface="Barlow" panose="00000500000000000000" pitchFamily="2" charset="0"/>
              </a:rPr>
            </a:br>
            <a:r>
              <a:rPr lang="en-IE" sz="1800" i="0" u="none" strike="noStrike" baseline="0">
                <a:solidFill>
                  <a:schemeClr val="accent2"/>
                </a:solidFill>
                <a:latin typeface="Barlow" panose="00000500000000000000" pitchFamily="2" charset="0"/>
              </a:rPr>
              <a:t>Attitudes towards their finances </a:t>
            </a:r>
            <a:endParaRPr lang="en-IE"/>
          </a:p>
        </p:txBody>
      </p:sp>
      <p:sp>
        <p:nvSpPr>
          <p:cNvPr id="9" name="TextBox 8">
            <a:extLst>
              <a:ext uri="{FF2B5EF4-FFF2-40B4-BE49-F238E27FC236}">
                <a16:creationId xmlns:a16="http://schemas.microsoft.com/office/drawing/2014/main" id="{8DE2CF2C-C18A-5E84-81F5-9D0F80F065E1}"/>
              </a:ext>
            </a:extLst>
          </p:cNvPr>
          <p:cNvSpPr txBox="1"/>
          <p:nvPr/>
        </p:nvSpPr>
        <p:spPr>
          <a:xfrm>
            <a:off x="9063202" y="1214535"/>
            <a:ext cx="2098331" cy="221727"/>
          </a:xfrm>
          <a:prstGeom prst="rect">
            <a:avLst/>
          </a:prstGeom>
          <a:solidFill>
            <a:schemeClr val="bg1"/>
          </a:solidFill>
        </p:spPr>
        <p:txBody>
          <a:bodyPr wrap="none" lIns="0" tIns="0" rIns="0" bIns="0" rtlCol="0">
            <a:spAutoFit/>
          </a:bodyPr>
          <a:lstStyle/>
          <a:p>
            <a:pPr algn="l">
              <a:lnSpc>
                <a:spcPct val="115000"/>
              </a:lnSpc>
              <a:spcBef>
                <a:spcPts val="400"/>
              </a:spcBef>
              <a:spcAft>
                <a:spcPts val="400"/>
              </a:spcAft>
              <a:buSzPct val="100000"/>
            </a:pPr>
            <a:r>
              <a:rPr lang="en-US" sz="1400" b="1">
                <a:solidFill>
                  <a:schemeClr val="tx1">
                    <a:lumMod val="65000"/>
                    <a:lumOff val="35000"/>
                  </a:schemeClr>
                </a:solidFill>
              </a:rPr>
              <a:t>Compared to their parents</a:t>
            </a:r>
            <a:endParaRPr lang="en-IE" sz="1400" b="1">
              <a:solidFill>
                <a:schemeClr val="tx1">
                  <a:lumMod val="65000"/>
                  <a:lumOff val="35000"/>
                </a:schemeClr>
              </a:solidFill>
            </a:endParaRPr>
          </a:p>
        </p:txBody>
      </p:sp>
      <p:grpSp>
        <p:nvGrpSpPr>
          <p:cNvPr id="15" name="Group 14">
            <a:extLst>
              <a:ext uri="{FF2B5EF4-FFF2-40B4-BE49-F238E27FC236}">
                <a16:creationId xmlns:a16="http://schemas.microsoft.com/office/drawing/2014/main" id="{EC69FB42-30F8-6744-3A86-51BE9E9C73AD}"/>
              </a:ext>
            </a:extLst>
          </p:cNvPr>
          <p:cNvGrpSpPr/>
          <p:nvPr/>
        </p:nvGrpSpPr>
        <p:grpSpPr>
          <a:xfrm>
            <a:off x="9063202" y="5903863"/>
            <a:ext cx="1828857" cy="876108"/>
            <a:chOff x="8754109" y="5607564"/>
            <a:chExt cx="2892760" cy="1076526"/>
          </a:xfrm>
        </p:grpSpPr>
        <p:pic>
          <p:nvPicPr>
            <p:cNvPr id="11" name="Picture 10">
              <a:extLst>
                <a:ext uri="{FF2B5EF4-FFF2-40B4-BE49-F238E27FC236}">
                  <a16:creationId xmlns:a16="http://schemas.microsoft.com/office/drawing/2014/main" id="{3CC20CBE-7BDE-862F-2B06-D73D318A804B}"/>
                </a:ext>
              </a:extLst>
            </p:cNvPr>
            <p:cNvPicPr>
              <a:picLocks noChangeAspect="1"/>
            </p:cNvPicPr>
            <p:nvPr/>
          </p:nvPicPr>
          <p:blipFill rotWithShape="1">
            <a:blip r:embed="rId5">
              <a:clrChange>
                <a:clrFrom>
                  <a:srgbClr val="FFFFFF"/>
                </a:clrFrom>
                <a:clrTo>
                  <a:srgbClr val="FFFFFF">
                    <a:alpha val="0"/>
                  </a:srgbClr>
                </a:clrTo>
              </a:clrChange>
            </a:blip>
            <a:srcRect b="74188"/>
            <a:stretch/>
          </p:blipFill>
          <p:spPr>
            <a:xfrm>
              <a:off x="8754109" y="5607564"/>
              <a:ext cx="2892760" cy="1076526"/>
            </a:xfrm>
            <a:prstGeom prst="rect">
              <a:avLst/>
            </a:prstGeom>
          </p:spPr>
        </p:pic>
        <p:sp>
          <p:nvSpPr>
            <p:cNvPr id="14" name="Rectangle 13">
              <a:extLst>
                <a:ext uri="{FF2B5EF4-FFF2-40B4-BE49-F238E27FC236}">
                  <a16:creationId xmlns:a16="http://schemas.microsoft.com/office/drawing/2014/main" id="{0078780E-6E40-AC40-8B21-E457D02FF1AA}"/>
                </a:ext>
              </a:extLst>
            </p:cNvPr>
            <p:cNvSpPr/>
            <p:nvPr/>
          </p:nvSpPr>
          <p:spPr>
            <a:xfrm>
              <a:off x="8754109" y="5722661"/>
              <a:ext cx="546302" cy="135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IE" sz="1200">
                <a:solidFill>
                  <a:schemeClr val="tx1"/>
                </a:solidFill>
              </a:endParaRPr>
            </a:p>
          </p:txBody>
        </p:sp>
      </p:grpSp>
      <p:cxnSp>
        <p:nvCxnSpPr>
          <p:cNvPr id="18" name="Straight Connector 17">
            <a:extLst>
              <a:ext uri="{FF2B5EF4-FFF2-40B4-BE49-F238E27FC236}">
                <a16:creationId xmlns:a16="http://schemas.microsoft.com/office/drawing/2014/main" id="{8D8626C8-3FEF-8A3C-05EB-36EC734B01CF}"/>
              </a:ext>
            </a:extLst>
          </p:cNvPr>
          <p:cNvCxnSpPr/>
          <p:nvPr/>
        </p:nvCxnSpPr>
        <p:spPr>
          <a:xfrm>
            <a:off x="3958624" y="1388234"/>
            <a:ext cx="0" cy="4394799"/>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55BC3D-B8C4-E0D4-B5CE-E50DC6987A65}"/>
              </a:ext>
            </a:extLst>
          </p:cNvPr>
          <p:cNvCxnSpPr/>
          <p:nvPr/>
        </p:nvCxnSpPr>
        <p:spPr>
          <a:xfrm>
            <a:off x="8093476" y="1436262"/>
            <a:ext cx="0" cy="4394799"/>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438A6B1-9B6D-C1A0-1975-C1E0775FDC18}"/>
              </a:ext>
            </a:extLst>
          </p:cNvPr>
          <p:cNvSpPr txBox="1"/>
          <p:nvPr/>
        </p:nvSpPr>
        <p:spPr>
          <a:xfrm>
            <a:off x="5055526" y="1333531"/>
            <a:ext cx="2201436" cy="233205"/>
          </a:xfrm>
          <a:prstGeom prst="rect">
            <a:avLst/>
          </a:prstGeom>
          <a:solidFill>
            <a:schemeClr val="bg1"/>
          </a:solidFill>
        </p:spPr>
        <p:txBody>
          <a:bodyPr wrap="none" lIns="0" tIns="0" rIns="0" bIns="0" rtlCol="0">
            <a:spAutoFit/>
          </a:bodyPr>
          <a:lstStyle/>
          <a:p>
            <a:pPr algn="l">
              <a:lnSpc>
                <a:spcPct val="115000"/>
              </a:lnSpc>
              <a:spcBef>
                <a:spcPts val="400"/>
              </a:spcBef>
              <a:spcAft>
                <a:spcPts val="400"/>
              </a:spcAft>
              <a:buSzPct val="100000"/>
            </a:pPr>
            <a:r>
              <a:rPr lang="en-US" sz="1400" b="1" dirty="0">
                <a:solidFill>
                  <a:schemeClr val="tx1">
                    <a:lumMod val="65000"/>
                    <a:lumOff val="35000"/>
                  </a:schemeClr>
                </a:solidFill>
              </a:rPr>
              <a:t>‘Less confident than last year’</a:t>
            </a:r>
            <a:endParaRPr lang="en-IE" sz="1400" b="1" dirty="0">
              <a:solidFill>
                <a:schemeClr val="tx1">
                  <a:lumMod val="65000"/>
                  <a:lumOff val="35000"/>
                </a:schemeClr>
              </a:solidFill>
            </a:endParaRPr>
          </a:p>
        </p:txBody>
      </p:sp>
      <p:sp>
        <p:nvSpPr>
          <p:cNvPr id="21" name="TextBox 20">
            <a:extLst>
              <a:ext uri="{FF2B5EF4-FFF2-40B4-BE49-F238E27FC236}">
                <a16:creationId xmlns:a16="http://schemas.microsoft.com/office/drawing/2014/main" id="{43A1F299-1918-EB5F-C70B-41144FADFDC4}"/>
              </a:ext>
            </a:extLst>
          </p:cNvPr>
          <p:cNvSpPr txBox="1"/>
          <p:nvPr/>
        </p:nvSpPr>
        <p:spPr>
          <a:xfrm>
            <a:off x="942336" y="1339690"/>
            <a:ext cx="1905265" cy="233205"/>
          </a:xfrm>
          <a:prstGeom prst="rect">
            <a:avLst/>
          </a:prstGeom>
          <a:solidFill>
            <a:schemeClr val="bg1"/>
          </a:solidFill>
        </p:spPr>
        <p:txBody>
          <a:bodyPr wrap="none" lIns="0" tIns="0" rIns="0" bIns="0" rtlCol="0">
            <a:spAutoFit/>
          </a:bodyPr>
          <a:lstStyle/>
          <a:p>
            <a:pPr algn="l">
              <a:lnSpc>
                <a:spcPct val="115000"/>
              </a:lnSpc>
              <a:spcBef>
                <a:spcPts val="400"/>
              </a:spcBef>
              <a:spcAft>
                <a:spcPts val="400"/>
              </a:spcAft>
              <a:buSzPct val="100000"/>
            </a:pPr>
            <a:r>
              <a:rPr lang="en-US" sz="1400" b="1" dirty="0">
                <a:solidFill>
                  <a:schemeClr val="tx1">
                    <a:lumMod val="65000"/>
                    <a:lumOff val="35000"/>
                  </a:schemeClr>
                </a:solidFill>
              </a:rPr>
              <a:t>‘Worse off than last year”</a:t>
            </a:r>
            <a:endParaRPr lang="en-IE" sz="1400" b="1" dirty="0">
              <a:solidFill>
                <a:schemeClr val="tx1">
                  <a:lumMod val="65000"/>
                  <a:lumOff val="35000"/>
                </a:schemeClr>
              </a:solidFill>
            </a:endParaRPr>
          </a:p>
        </p:txBody>
      </p:sp>
      <p:graphicFrame>
        <p:nvGraphicFramePr>
          <p:cNvPr id="24" name="Chart 43">
            <a:extLst>
              <a:ext uri="{FF2B5EF4-FFF2-40B4-BE49-F238E27FC236}">
                <a16:creationId xmlns:a16="http://schemas.microsoft.com/office/drawing/2014/main" id="{B7C88A25-0B83-11CB-62F3-3AF21B21F468}"/>
              </a:ext>
            </a:extLst>
          </p:cNvPr>
          <p:cNvGraphicFramePr/>
          <p:nvPr>
            <p:custDataLst>
              <p:tags r:id="rId1"/>
            </p:custDataLst>
            <p:extLst>
              <p:ext uri="{D42A27DB-BD31-4B8C-83A1-F6EECF244321}">
                <p14:modId xmlns:p14="http://schemas.microsoft.com/office/powerpoint/2010/main" val="3170157206"/>
              </p:ext>
            </p:extLst>
          </p:nvPr>
        </p:nvGraphicFramePr>
        <p:xfrm>
          <a:off x="9206456" y="1575288"/>
          <a:ext cx="2290194" cy="25410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Table 24">
            <a:extLst>
              <a:ext uri="{FF2B5EF4-FFF2-40B4-BE49-F238E27FC236}">
                <a16:creationId xmlns:a16="http://schemas.microsoft.com/office/drawing/2014/main" id="{F0237AC7-C479-A81C-2E17-2C56E09173E5}"/>
              </a:ext>
            </a:extLst>
          </p:cNvPr>
          <p:cNvGraphicFramePr>
            <a:graphicFrameLocks noGrp="1"/>
          </p:cNvGraphicFramePr>
          <p:nvPr>
            <p:extLst>
              <p:ext uri="{D42A27DB-BD31-4B8C-83A1-F6EECF244321}">
                <p14:modId xmlns:p14="http://schemas.microsoft.com/office/powerpoint/2010/main" val="3906664324"/>
              </p:ext>
            </p:extLst>
          </p:nvPr>
        </p:nvGraphicFramePr>
        <p:xfrm>
          <a:off x="8769221" y="2168637"/>
          <a:ext cx="874470" cy="1787964"/>
        </p:xfrm>
        <a:graphic>
          <a:graphicData uri="http://schemas.openxmlformats.org/drawingml/2006/table">
            <a:tbl>
              <a:tblPr firstRow="1" firstCol="1" bandRow="1">
                <a:tableStyleId>{5C22544A-7EE6-4342-B048-85BDC9FD1C3A}</a:tableStyleId>
              </a:tblPr>
              <a:tblGrid>
                <a:gridCol w="874470">
                  <a:extLst>
                    <a:ext uri="{9D8B030D-6E8A-4147-A177-3AD203B41FA5}">
                      <a16:colId xmlns:a16="http://schemas.microsoft.com/office/drawing/2014/main" val="3187747775"/>
                    </a:ext>
                  </a:extLst>
                </a:gridCol>
              </a:tblGrid>
              <a:tr h="494521">
                <a:tc>
                  <a:txBody>
                    <a:bodyPr/>
                    <a:lstStyle/>
                    <a:p>
                      <a:pPr algn="r">
                        <a:lnSpc>
                          <a:spcPct val="107000"/>
                        </a:lnSpc>
                      </a:pPr>
                      <a:r>
                        <a:rPr lang="en-US"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Better off</a:t>
                      </a:r>
                      <a:endParaRPr lang="en-IE"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3518920"/>
                  </a:ext>
                </a:extLst>
              </a:tr>
              <a:tr h="693653">
                <a:tc>
                  <a:txBody>
                    <a:bodyPr/>
                    <a:lstStyle/>
                    <a:p>
                      <a:pPr algn="r">
                        <a:lnSpc>
                          <a:spcPct val="107000"/>
                        </a:lnSpc>
                      </a:pPr>
                      <a:r>
                        <a:rPr lang="en-US"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same</a:t>
                      </a:r>
                      <a:endParaRPr lang="en-IE"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0423285"/>
                  </a:ext>
                </a:extLst>
              </a:tr>
              <a:tr h="599790">
                <a:tc>
                  <a:txBody>
                    <a:bodyPr/>
                    <a:lstStyle/>
                    <a:p>
                      <a:pPr algn="r">
                        <a:lnSpc>
                          <a:spcPct val="107000"/>
                        </a:lnSpc>
                      </a:pPr>
                      <a:r>
                        <a:rPr lang="en-US"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Worse off</a:t>
                      </a:r>
                      <a:endParaRPr lang="en-IE" sz="1400" b="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2370732"/>
                  </a:ext>
                </a:extLst>
              </a:tr>
            </a:tbl>
          </a:graphicData>
        </a:graphic>
      </p:graphicFrame>
      <p:sp>
        <p:nvSpPr>
          <p:cNvPr id="2" name="TextBox 1">
            <a:extLst>
              <a:ext uri="{FF2B5EF4-FFF2-40B4-BE49-F238E27FC236}">
                <a16:creationId xmlns:a16="http://schemas.microsoft.com/office/drawing/2014/main" id="{A75AE33E-0E6B-04B5-A508-925EB182D69F}"/>
              </a:ext>
            </a:extLst>
          </p:cNvPr>
          <p:cNvSpPr txBox="1"/>
          <p:nvPr/>
        </p:nvSpPr>
        <p:spPr>
          <a:xfrm>
            <a:off x="1733531" y="2735187"/>
            <a:ext cx="6643990" cy="369332"/>
          </a:xfrm>
          <a:prstGeom prst="rect">
            <a:avLst/>
          </a:prstGeom>
          <a:noFill/>
        </p:spPr>
        <p:txBody>
          <a:bodyPr wrap="square">
            <a:spAutoFit/>
          </a:bodyPr>
          <a:lstStyle/>
          <a:p>
            <a:r>
              <a:rPr lang="en-US" sz="1800" b="1" dirty="0">
                <a:solidFill>
                  <a:schemeClr val="tx1">
                    <a:lumMod val="65000"/>
                    <a:lumOff val="35000"/>
                  </a:schemeClr>
                </a:solidFill>
              </a:rPr>
              <a:t>%</a:t>
            </a:r>
            <a:endParaRPr lang="en-IE" dirty="0"/>
          </a:p>
        </p:txBody>
      </p:sp>
      <p:sp>
        <p:nvSpPr>
          <p:cNvPr id="5" name="TextBox 4">
            <a:extLst>
              <a:ext uri="{FF2B5EF4-FFF2-40B4-BE49-F238E27FC236}">
                <a16:creationId xmlns:a16="http://schemas.microsoft.com/office/drawing/2014/main" id="{E7F0DD1E-64B6-D732-D955-847D6121FC8F}"/>
              </a:ext>
            </a:extLst>
          </p:cNvPr>
          <p:cNvSpPr txBox="1"/>
          <p:nvPr/>
        </p:nvSpPr>
        <p:spPr>
          <a:xfrm>
            <a:off x="5890866" y="2822478"/>
            <a:ext cx="6643990" cy="369332"/>
          </a:xfrm>
          <a:prstGeom prst="rect">
            <a:avLst/>
          </a:prstGeom>
          <a:noFill/>
        </p:spPr>
        <p:txBody>
          <a:bodyPr wrap="square">
            <a:spAutoFit/>
          </a:bodyPr>
          <a:lstStyle/>
          <a:p>
            <a:r>
              <a:rPr lang="en-US" sz="1800" b="1" dirty="0">
                <a:solidFill>
                  <a:schemeClr val="tx1">
                    <a:lumMod val="65000"/>
                    <a:lumOff val="35000"/>
                  </a:schemeClr>
                </a:solidFill>
              </a:rPr>
              <a:t>%</a:t>
            </a:r>
            <a:endParaRPr lang="en-IE" dirty="0"/>
          </a:p>
        </p:txBody>
      </p:sp>
    </p:spTree>
    <p:extLst>
      <p:ext uri="{BB962C8B-B14F-4D97-AF65-F5344CB8AC3E}">
        <p14:creationId xmlns:p14="http://schemas.microsoft.com/office/powerpoint/2010/main" val="20794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3" grpId="0">
        <p:bldAsOne/>
      </p:bldGraphic>
      <p:bldP spid="4" grpId="0"/>
      <p:bldP spid="8" grpId="0"/>
      <p:bldP spid="12" grpId="0"/>
      <p:bldP spid="9" grpId="0" animBg="1"/>
      <p:bldP spid="20" grpId="0" animBg="1"/>
      <p:bldP spid="21" grpId="0" animBg="1"/>
      <p:bldGraphic spid="24" grpId="0">
        <p:bldAsOne/>
      </p:bldGraphic>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7E982-A475-7505-971A-8D95FC9FFB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684035-1A13-3428-291A-0E0EE5418454}"/>
              </a:ext>
            </a:extLst>
          </p:cNvPr>
          <p:cNvSpPr txBox="1"/>
          <p:nvPr/>
        </p:nvSpPr>
        <p:spPr>
          <a:xfrm>
            <a:off x="179548" y="-853600"/>
            <a:ext cx="10311731" cy="1261884"/>
          </a:xfrm>
          <a:prstGeom prst="rect">
            <a:avLst/>
          </a:prstGeom>
          <a:noFill/>
        </p:spPr>
        <p:txBody>
          <a:bodyPr wrap="square">
            <a:spAutoFit/>
          </a:bodyPr>
          <a:lstStyle/>
          <a:p>
            <a:pPr algn="l"/>
            <a:endParaRPr lang="en-IE" sz="4000" b="0" i="0" u="none" strike="noStrike" baseline="0">
              <a:solidFill>
                <a:srgbClr val="000000"/>
              </a:solidFill>
              <a:latin typeface="Barlow" panose="00000500000000000000" pitchFamily="2" charset="0"/>
            </a:endParaRPr>
          </a:p>
          <a:p>
            <a:pPr algn="l"/>
            <a:endParaRPr lang="en-IE" sz="1800" b="0" i="0" u="none" strike="noStrike" baseline="0">
              <a:solidFill>
                <a:srgbClr val="000000"/>
              </a:solidFill>
              <a:latin typeface="Barlow" panose="00000500000000000000" pitchFamily="2" charset="0"/>
            </a:endParaRPr>
          </a:p>
          <a:p>
            <a:endParaRPr lang="en-IE" sz="1800" b="0" i="0" u="none" strike="noStrike" baseline="0">
              <a:latin typeface="Barlow" panose="00000500000000000000" pitchFamily="2" charset="0"/>
            </a:endParaRPr>
          </a:p>
        </p:txBody>
      </p:sp>
      <p:sp>
        <p:nvSpPr>
          <p:cNvPr id="4" name="TextBox 3">
            <a:extLst>
              <a:ext uri="{FF2B5EF4-FFF2-40B4-BE49-F238E27FC236}">
                <a16:creationId xmlns:a16="http://schemas.microsoft.com/office/drawing/2014/main" id="{4B261CFD-5E95-5B7C-E37F-B35C60349E0B}"/>
              </a:ext>
            </a:extLst>
          </p:cNvPr>
          <p:cNvSpPr txBox="1"/>
          <p:nvPr/>
        </p:nvSpPr>
        <p:spPr>
          <a:xfrm>
            <a:off x="322398" y="4043968"/>
            <a:ext cx="3360763" cy="1015663"/>
          </a:xfrm>
          <a:prstGeom prst="rect">
            <a:avLst/>
          </a:prstGeom>
          <a:noFill/>
        </p:spPr>
        <p:txBody>
          <a:bodyPr wrap="square">
            <a:noAutofit/>
          </a:bodyPr>
          <a:lstStyle/>
          <a:p>
            <a:r>
              <a:rPr lang="en-US" sz="1600" b="0" i="0" u="none" strike="noStrike" baseline="0" dirty="0">
                <a:latin typeface="Barlow" panose="00000500000000000000" pitchFamily="2" charset="0"/>
              </a:rPr>
              <a:t>44% of young people in Ireland </a:t>
            </a:r>
            <a:r>
              <a:rPr lang="en-US" sz="1600" b="1" i="0" u="none" strike="noStrike" baseline="0" dirty="0">
                <a:latin typeface="Barlow" panose="00000500000000000000" pitchFamily="2" charset="0"/>
              </a:rPr>
              <a:t>expecting their ‘income’ to be higher </a:t>
            </a:r>
            <a:r>
              <a:rPr lang="en-US" sz="1600" b="0" i="0" u="none" strike="noStrike" baseline="0" dirty="0">
                <a:latin typeface="Barlow" panose="00000500000000000000" pitchFamily="2" charset="0"/>
              </a:rPr>
              <a:t>(likely interchangeable with ‘salary’) in the next twelve months compared to the previous. </a:t>
            </a:r>
            <a:endParaRPr lang="en-IE" sz="1600" dirty="0"/>
          </a:p>
        </p:txBody>
      </p:sp>
      <p:sp>
        <p:nvSpPr>
          <p:cNvPr id="7" name="TextBox 6">
            <a:extLst>
              <a:ext uri="{FF2B5EF4-FFF2-40B4-BE49-F238E27FC236}">
                <a16:creationId xmlns:a16="http://schemas.microsoft.com/office/drawing/2014/main" id="{0FDE3F51-D929-C72B-9F5F-FA97E7ADCC6E}"/>
              </a:ext>
            </a:extLst>
          </p:cNvPr>
          <p:cNvSpPr txBox="1"/>
          <p:nvPr/>
        </p:nvSpPr>
        <p:spPr>
          <a:xfrm>
            <a:off x="4666196" y="4036400"/>
            <a:ext cx="2691498" cy="646331"/>
          </a:xfrm>
          <a:prstGeom prst="rect">
            <a:avLst/>
          </a:prstGeom>
          <a:noFill/>
        </p:spPr>
        <p:txBody>
          <a:bodyPr wrap="square">
            <a:noAutofit/>
          </a:bodyPr>
          <a:lstStyle/>
          <a:p>
            <a:pPr algn="l"/>
            <a:r>
              <a:rPr lang="en-US" sz="1600" b="1" i="0" u="none" strike="noStrike" baseline="0" dirty="0">
                <a:latin typeface="Barlow" panose="00000500000000000000" pitchFamily="2" charset="0"/>
              </a:rPr>
              <a:t>49% </a:t>
            </a:r>
            <a:r>
              <a:rPr lang="en-US" sz="1600" b="0" i="0" u="none" strike="noStrike" baseline="0" dirty="0">
                <a:latin typeface="Barlow" panose="00000500000000000000" pitchFamily="2" charset="0"/>
              </a:rPr>
              <a:t>of men expecting a rise in the next year compared to only </a:t>
            </a:r>
            <a:r>
              <a:rPr lang="en-US" sz="1600" b="1" i="0" u="none" strike="noStrike" baseline="0" dirty="0">
                <a:latin typeface="Barlow" panose="00000500000000000000" pitchFamily="2" charset="0"/>
              </a:rPr>
              <a:t>39% </a:t>
            </a:r>
            <a:r>
              <a:rPr lang="en-US" sz="1600" b="0" i="0" u="none" strike="noStrike" baseline="0" dirty="0">
                <a:latin typeface="Barlow" panose="00000500000000000000" pitchFamily="2" charset="0"/>
              </a:rPr>
              <a:t>of women. </a:t>
            </a:r>
            <a:endParaRPr lang="en-IE" sz="1600" dirty="0"/>
          </a:p>
        </p:txBody>
      </p:sp>
      <p:sp>
        <p:nvSpPr>
          <p:cNvPr id="9" name="TextBox 8">
            <a:extLst>
              <a:ext uri="{FF2B5EF4-FFF2-40B4-BE49-F238E27FC236}">
                <a16:creationId xmlns:a16="http://schemas.microsoft.com/office/drawing/2014/main" id="{8F6AC9DD-9FD9-A546-FDB2-D0358122D31B}"/>
              </a:ext>
            </a:extLst>
          </p:cNvPr>
          <p:cNvSpPr txBox="1"/>
          <p:nvPr/>
        </p:nvSpPr>
        <p:spPr>
          <a:xfrm>
            <a:off x="8093477" y="4056000"/>
            <a:ext cx="4014534" cy="1384995"/>
          </a:xfrm>
          <a:prstGeom prst="rect">
            <a:avLst/>
          </a:prstGeom>
          <a:noFill/>
        </p:spPr>
        <p:txBody>
          <a:bodyPr wrap="square">
            <a:noAutofit/>
          </a:bodyPr>
          <a:lstStyle/>
          <a:p>
            <a:r>
              <a:rPr lang="en-US" sz="1600" b="0" i="0" u="none" strike="noStrike" baseline="0" dirty="0">
                <a:latin typeface="Barlow" panose="00000500000000000000" pitchFamily="2" charset="0"/>
              </a:rPr>
              <a:t>Additionally, </a:t>
            </a:r>
            <a:r>
              <a:rPr lang="en-US" sz="1600" b="1" i="0" u="none" strike="noStrike" baseline="0" dirty="0">
                <a:latin typeface="Barlow" panose="00000500000000000000" pitchFamily="2" charset="0"/>
              </a:rPr>
              <a:t>young people from a middle-class background (ABC1) are more optimistic </a:t>
            </a:r>
            <a:r>
              <a:rPr lang="en-US" sz="1600" b="0" i="0" u="none" strike="noStrike" baseline="0" dirty="0">
                <a:latin typeface="Barlow" panose="00000500000000000000" pitchFamily="2" charset="0"/>
              </a:rPr>
              <a:t>about a potential increase, with </a:t>
            </a:r>
            <a:r>
              <a:rPr lang="en-US" sz="1600" b="1" i="0" u="none" strike="noStrike" baseline="0" dirty="0">
                <a:latin typeface="Barlow" panose="00000500000000000000" pitchFamily="2" charset="0"/>
              </a:rPr>
              <a:t>49% </a:t>
            </a:r>
            <a:r>
              <a:rPr lang="en-US" sz="1600" b="0" i="0" u="none" strike="noStrike" baseline="0" dirty="0">
                <a:latin typeface="Barlow" panose="00000500000000000000" pitchFamily="2" charset="0"/>
              </a:rPr>
              <a:t>of them expecting an increase compared to only</a:t>
            </a:r>
            <a:r>
              <a:rPr lang="en-US" sz="1600" b="1" i="0" u="none" strike="noStrike" baseline="0" dirty="0">
                <a:latin typeface="Barlow" panose="00000500000000000000" pitchFamily="2" charset="0"/>
              </a:rPr>
              <a:t> 35% </a:t>
            </a:r>
            <a:r>
              <a:rPr lang="en-US" sz="1600" b="0" i="0" u="none" strike="noStrike" baseline="0" dirty="0">
                <a:latin typeface="Barlow" panose="00000500000000000000" pitchFamily="2" charset="0"/>
              </a:rPr>
              <a:t>of </a:t>
            </a:r>
            <a:r>
              <a:rPr lang="en-US" sz="1600" b="1" i="0" u="none" strike="noStrike" baseline="0" dirty="0">
                <a:latin typeface="Barlow" panose="00000500000000000000" pitchFamily="2" charset="0"/>
              </a:rPr>
              <a:t>young people from a working-class background (C2DE). </a:t>
            </a:r>
            <a:endParaRPr lang="en-IE" sz="1600" b="1" dirty="0"/>
          </a:p>
        </p:txBody>
      </p:sp>
      <p:sp>
        <p:nvSpPr>
          <p:cNvPr id="3" name="Title 2">
            <a:extLst>
              <a:ext uri="{FF2B5EF4-FFF2-40B4-BE49-F238E27FC236}">
                <a16:creationId xmlns:a16="http://schemas.microsoft.com/office/drawing/2014/main" id="{3B5C1676-AE42-D648-F1F4-6BD4F39FE64F}"/>
              </a:ext>
            </a:extLst>
          </p:cNvPr>
          <p:cNvSpPr>
            <a:spLocks noGrp="1"/>
          </p:cNvSpPr>
          <p:nvPr>
            <p:ph type="title"/>
          </p:nvPr>
        </p:nvSpPr>
        <p:spPr>
          <a:xfrm>
            <a:off x="446455" y="389529"/>
            <a:ext cx="11299088" cy="715669"/>
          </a:xfrm>
        </p:spPr>
        <p:txBody>
          <a:bodyPr/>
          <a:lstStyle/>
          <a:p>
            <a:r>
              <a:rPr lang="en-US" sz="2800">
                <a:latin typeface="Barlow" panose="00000500000000000000" pitchFamily="2" charset="0"/>
              </a:rPr>
              <a:t>Chapter 4: The financial lives of young people in Ireland</a:t>
            </a:r>
            <a:r>
              <a:rPr lang="en-US" sz="1800" b="0" i="0" u="none" strike="noStrike" baseline="0">
                <a:latin typeface="Barlow" panose="00000500000000000000" pitchFamily="2" charset="0"/>
              </a:rPr>
              <a:t>  </a:t>
            </a:r>
            <a:br>
              <a:rPr lang="en-US" sz="1800" b="0" i="0" u="none" strike="noStrike" baseline="0">
                <a:latin typeface="Barlow" panose="00000500000000000000" pitchFamily="2" charset="0"/>
              </a:rPr>
            </a:br>
            <a:r>
              <a:rPr lang="en-IE" sz="1800" b="0" i="0" u="none" strike="noStrike" baseline="0">
                <a:latin typeface="Barlow" panose="00000500000000000000" pitchFamily="2" charset="0"/>
              </a:rPr>
              <a:t> </a:t>
            </a:r>
            <a:r>
              <a:rPr lang="en-IE" sz="2000" i="0" u="none" strike="noStrike" baseline="0">
                <a:solidFill>
                  <a:schemeClr val="accent2"/>
                </a:solidFill>
                <a:latin typeface="Barlow" panose="00000500000000000000" pitchFamily="2" charset="0"/>
              </a:rPr>
              <a:t>Financial outlook</a:t>
            </a:r>
            <a:endParaRPr lang="en-IE"/>
          </a:p>
        </p:txBody>
      </p:sp>
      <p:sp>
        <p:nvSpPr>
          <p:cNvPr id="6" name="TextBox 5">
            <a:extLst>
              <a:ext uri="{FF2B5EF4-FFF2-40B4-BE49-F238E27FC236}">
                <a16:creationId xmlns:a16="http://schemas.microsoft.com/office/drawing/2014/main" id="{BEA879EC-1729-55B0-A57E-D65379F657E9}"/>
              </a:ext>
            </a:extLst>
          </p:cNvPr>
          <p:cNvSpPr txBox="1"/>
          <p:nvPr/>
        </p:nvSpPr>
        <p:spPr>
          <a:xfrm>
            <a:off x="8934962" y="1130330"/>
            <a:ext cx="1978012" cy="480966"/>
          </a:xfrm>
          <a:prstGeom prst="rect">
            <a:avLst/>
          </a:prstGeom>
          <a:solidFill>
            <a:schemeClr val="bg1"/>
          </a:solidFill>
          <a:ln>
            <a:noFill/>
          </a:ln>
        </p:spPr>
        <p:txBody>
          <a:bodyPr wrap="square" lIns="0" tIns="0" rIns="0" bIns="0" rtlCol="0">
            <a:spAutoFit/>
          </a:bodyPr>
          <a:lstStyle/>
          <a:p>
            <a:pPr algn="ctr">
              <a:lnSpc>
                <a:spcPct val="115000"/>
              </a:lnSpc>
              <a:spcBef>
                <a:spcPts val="400"/>
              </a:spcBef>
              <a:spcAft>
                <a:spcPts val="400"/>
              </a:spcAft>
              <a:buSzPct val="100000"/>
            </a:pPr>
            <a:r>
              <a:rPr lang="en-US" sz="1400" b="1" dirty="0">
                <a:solidFill>
                  <a:schemeClr val="tx1">
                    <a:lumMod val="65000"/>
                    <a:lumOff val="35000"/>
                  </a:schemeClr>
                </a:solidFill>
              </a:rPr>
              <a:t>Social class – expecting income to be higher</a:t>
            </a:r>
            <a:endParaRPr lang="en-IE" sz="1400" b="1" dirty="0">
              <a:solidFill>
                <a:schemeClr val="tx1">
                  <a:lumMod val="65000"/>
                  <a:lumOff val="35000"/>
                </a:schemeClr>
              </a:solidFill>
            </a:endParaRPr>
          </a:p>
        </p:txBody>
      </p:sp>
      <p:sp>
        <p:nvSpPr>
          <p:cNvPr id="8" name="TextBox 7">
            <a:extLst>
              <a:ext uri="{FF2B5EF4-FFF2-40B4-BE49-F238E27FC236}">
                <a16:creationId xmlns:a16="http://schemas.microsoft.com/office/drawing/2014/main" id="{83A5732C-4E64-2F4B-38E6-36B257C0075B}"/>
              </a:ext>
            </a:extLst>
          </p:cNvPr>
          <p:cNvSpPr txBox="1"/>
          <p:nvPr/>
        </p:nvSpPr>
        <p:spPr>
          <a:xfrm>
            <a:off x="4606911" y="1130330"/>
            <a:ext cx="2905026" cy="233205"/>
          </a:xfrm>
          <a:prstGeom prst="rect">
            <a:avLst/>
          </a:prstGeom>
          <a:solidFill>
            <a:schemeClr val="bg1"/>
          </a:solidFill>
        </p:spPr>
        <p:txBody>
          <a:bodyPr wrap="none" lIns="0" tIns="0" rIns="0" bIns="0" rtlCol="0">
            <a:spAutoFit/>
          </a:bodyPr>
          <a:lstStyle/>
          <a:p>
            <a:pPr algn="l">
              <a:lnSpc>
                <a:spcPct val="115000"/>
              </a:lnSpc>
              <a:spcBef>
                <a:spcPts val="400"/>
              </a:spcBef>
              <a:spcAft>
                <a:spcPts val="400"/>
              </a:spcAft>
              <a:buSzPct val="100000"/>
            </a:pPr>
            <a:r>
              <a:rPr lang="en-US" sz="1400" b="1" dirty="0">
                <a:solidFill>
                  <a:schemeClr val="tx1">
                    <a:lumMod val="65000"/>
                    <a:lumOff val="35000"/>
                  </a:schemeClr>
                </a:solidFill>
              </a:rPr>
              <a:t>Genders expecting income to be higher</a:t>
            </a:r>
            <a:endParaRPr lang="en-IE" sz="1400" b="1" dirty="0">
              <a:solidFill>
                <a:schemeClr val="tx1">
                  <a:lumMod val="65000"/>
                  <a:lumOff val="35000"/>
                </a:schemeClr>
              </a:solidFill>
            </a:endParaRPr>
          </a:p>
        </p:txBody>
      </p:sp>
      <p:sp>
        <p:nvSpPr>
          <p:cNvPr id="12" name="TextBox 11">
            <a:extLst>
              <a:ext uri="{FF2B5EF4-FFF2-40B4-BE49-F238E27FC236}">
                <a16:creationId xmlns:a16="http://schemas.microsoft.com/office/drawing/2014/main" id="{ECD800BE-025D-C1B3-CF76-D9FB02446745}"/>
              </a:ext>
            </a:extLst>
          </p:cNvPr>
          <p:cNvSpPr txBox="1"/>
          <p:nvPr/>
        </p:nvSpPr>
        <p:spPr>
          <a:xfrm>
            <a:off x="738251" y="1126872"/>
            <a:ext cx="2246384" cy="233205"/>
          </a:xfrm>
          <a:prstGeom prst="rect">
            <a:avLst/>
          </a:prstGeom>
          <a:solidFill>
            <a:schemeClr val="bg1"/>
          </a:solidFill>
        </p:spPr>
        <p:txBody>
          <a:bodyPr wrap="none" lIns="0" tIns="0" rIns="0" bIns="0" rtlCol="0">
            <a:spAutoFit/>
          </a:bodyPr>
          <a:lstStyle/>
          <a:p>
            <a:pPr algn="l">
              <a:lnSpc>
                <a:spcPct val="115000"/>
              </a:lnSpc>
              <a:spcBef>
                <a:spcPts val="400"/>
              </a:spcBef>
              <a:spcAft>
                <a:spcPts val="400"/>
              </a:spcAft>
              <a:buSzPct val="100000"/>
            </a:pPr>
            <a:r>
              <a:rPr lang="en-US" sz="1400" b="1" dirty="0">
                <a:solidFill>
                  <a:schemeClr val="tx1">
                    <a:lumMod val="65000"/>
                    <a:lumOff val="35000"/>
                  </a:schemeClr>
                </a:solidFill>
              </a:rPr>
              <a:t>Expecting income to be higher</a:t>
            </a:r>
            <a:endParaRPr lang="en-IE" sz="1400" b="1" dirty="0">
              <a:solidFill>
                <a:schemeClr val="tx1">
                  <a:lumMod val="65000"/>
                  <a:lumOff val="35000"/>
                </a:schemeClr>
              </a:solidFill>
            </a:endParaRPr>
          </a:p>
        </p:txBody>
      </p:sp>
      <p:cxnSp>
        <p:nvCxnSpPr>
          <p:cNvPr id="22" name="Straight Connector 21">
            <a:extLst>
              <a:ext uri="{FF2B5EF4-FFF2-40B4-BE49-F238E27FC236}">
                <a16:creationId xmlns:a16="http://schemas.microsoft.com/office/drawing/2014/main" id="{728A2B5C-F86B-ADA1-C86B-C7685EC625EE}"/>
              </a:ext>
            </a:extLst>
          </p:cNvPr>
          <p:cNvCxnSpPr>
            <a:cxnSpLocks/>
          </p:cNvCxnSpPr>
          <p:nvPr/>
        </p:nvCxnSpPr>
        <p:spPr>
          <a:xfrm>
            <a:off x="3958624" y="1388234"/>
            <a:ext cx="0" cy="3813686"/>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11CA5D-C445-F105-6878-3F748485EC8C}"/>
              </a:ext>
            </a:extLst>
          </p:cNvPr>
          <p:cNvCxnSpPr>
            <a:cxnSpLocks/>
          </p:cNvCxnSpPr>
          <p:nvPr/>
        </p:nvCxnSpPr>
        <p:spPr>
          <a:xfrm>
            <a:off x="7985188" y="1388234"/>
            <a:ext cx="0" cy="3813686"/>
          </a:xfrm>
          <a:prstGeom prst="line">
            <a:avLst/>
          </a:prstGeom>
          <a:ln w="12700">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5" name="Background Box">
            <a:extLst>
              <a:ext uri="{FF2B5EF4-FFF2-40B4-BE49-F238E27FC236}">
                <a16:creationId xmlns:a16="http://schemas.microsoft.com/office/drawing/2014/main" id="{7848A73C-03BB-F4AD-2024-D14342D9C8E0}"/>
              </a:ext>
              <a:ext uri="{C183D7F6-B498-43B3-948B-1728B52AA6E4}">
                <adec:decorative xmlns:adec="http://schemas.microsoft.com/office/drawing/2017/decorative" val="1"/>
              </a:ext>
            </a:extLst>
          </p:cNvPr>
          <p:cNvSpPr/>
          <p:nvPr/>
        </p:nvSpPr>
        <p:spPr>
          <a:xfrm flipV="1">
            <a:off x="331363" y="5682017"/>
            <a:ext cx="10483436" cy="1036863"/>
          </a:xfrm>
          <a:prstGeom prst="snip1Rect">
            <a:avLst>
              <a:gd name="adj" fmla="val 1422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1200" dirty="0">
              <a:solidFill>
                <a:schemeClr val="tx1"/>
              </a:solidFill>
            </a:endParaRPr>
          </a:p>
        </p:txBody>
      </p:sp>
      <p:sp>
        <p:nvSpPr>
          <p:cNvPr id="26" name="TextBox 25">
            <a:extLst>
              <a:ext uri="{FF2B5EF4-FFF2-40B4-BE49-F238E27FC236}">
                <a16:creationId xmlns:a16="http://schemas.microsoft.com/office/drawing/2014/main" id="{494ABEB7-DC28-B82F-EE9F-2F15A4C672E0}"/>
              </a:ext>
            </a:extLst>
          </p:cNvPr>
          <p:cNvSpPr txBox="1"/>
          <p:nvPr/>
        </p:nvSpPr>
        <p:spPr>
          <a:xfrm>
            <a:off x="592470" y="5783491"/>
            <a:ext cx="10197955" cy="830997"/>
          </a:xfrm>
          <a:prstGeom prst="rect">
            <a:avLst/>
          </a:prstGeom>
          <a:noFill/>
        </p:spPr>
        <p:txBody>
          <a:bodyPr wrap="square">
            <a:spAutoFit/>
          </a:bodyPr>
          <a:lstStyle/>
          <a:p>
            <a:r>
              <a:rPr lang="en-US" sz="1600" b="0" i="0" u="none" strike="noStrike" baseline="0" dirty="0">
                <a:latin typeface="Barlow" panose="00000500000000000000" pitchFamily="2" charset="0"/>
              </a:rPr>
              <a:t>These findings highlight the importance of promoting equal opportunities and addressing barriers that may prevent certain groups, such as women and those from lower socioeconomic backgrounds, from achieving the same level of economic advancement as their counterparts. </a:t>
            </a:r>
            <a:endParaRPr lang="en-IE" sz="1600" dirty="0"/>
          </a:p>
        </p:txBody>
      </p:sp>
      <p:graphicFrame>
        <p:nvGraphicFramePr>
          <p:cNvPr id="10" name="Chart 9">
            <a:extLst>
              <a:ext uri="{FF2B5EF4-FFF2-40B4-BE49-F238E27FC236}">
                <a16:creationId xmlns:a16="http://schemas.microsoft.com/office/drawing/2014/main" id="{C5D67CF5-734B-8EB8-CB2D-425DFFA113E5}"/>
              </a:ext>
            </a:extLst>
          </p:cNvPr>
          <p:cNvGraphicFramePr>
            <a:graphicFrameLocks/>
          </p:cNvGraphicFramePr>
          <p:nvPr>
            <p:extLst>
              <p:ext uri="{D42A27DB-BD31-4B8C-83A1-F6EECF244321}">
                <p14:modId xmlns:p14="http://schemas.microsoft.com/office/powerpoint/2010/main" val="2299395273"/>
              </p:ext>
            </p:extLst>
          </p:nvPr>
        </p:nvGraphicFramePr>
        <p:xfrm>
          <a:off x="-580555" y="1095230"/>
          <a:ext cx="4883997" cy="322143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626C9217-1388-BA91-2804-2DDEA9480686}"/>
              </a:ext>
            </a:extLst>
          </p:cNvPr>
          <p:cNvSpPr txBox="1"/>
          <p:nvPr/>
        </p:nvSpPr>
        <p:spPr>
          <a:xfrm>
            <a:off x="1700599" y="2564193"/>
            <a:ext cx="938904" cy="369332"/>
          </a:xfrm>
          <a:prstGeom prst="rect">
            <a:avLst/>
          </a:prstGeom>
          <a:noFill/>
        </p:spPr>
        <p:txBody>
          <a:bodyPr wrap="square">
            <a:spAutoFit/>
          </a:bodyPr>
          <a:lstStyle/>
          <a:p>
            <a:r>
              <a:rPr lang="en-US" sz="1800" b="1" dirty="0">
                <a:solidFill>
                  <a:schemeClr val="tx1">
                    <a:lumMod val="65000"/>
                    <a:lumOff val="35000"/>
                  </a:schemeClr>
                </a:solidFill>
              </a:rPr>
              <a:t>%</a:t>
            </a:r>
            <a:endParaRPr lang="en-IE" dirty="0"/>
          </a:p>
        </p:txBody>
      </p:sp>
      <p:sp>
        <p:nvSpPr>
          <p:cNvPr id="17" name="TextBox 16">
            <a:extLst>
              <a:ext uri="{FF2B5EF4-FFF2-40B4-BE49-F238E27FC236}">
                <a16:creationId xmlns:a16="http://schemas.microsoft.com/office/drawing/2014/main" id="{E8F0A30B-BA40-4BAD-F2B7-493286B22E9D}"/>
              </a:ext>
            </a:extLst>
          </p:cNvPr>
          <p:cNvSpPr txBox="1"/>
          <p:nvPr/>
        </p:nvSpPr>
        <p:spPr>
          <a:xfrm>
            <a:off x="4703653" y="3652258"/>
            <a:ext cx="669161" cy="344069"/>
          </a:xfrm>
          <a:prstGeom prst="rect">
            <a:avLst/>
          </a:prstGeom>
          <a:noFill/>
        </p:spPr>
        <p:txBody>
          <a:bodyPr wrap="square">
            <a:spAutoFit/>
          </a:bodyPr>
          <a:lstStyle/>
          <a:p>
            <a:pPr algn="r">
              <a:lnSpc>
                <a:spcPct val="107000"/>
              </a:lnSpc>
            </a:pPr>
            <a:r>
              <a:rPr lang="en-IE" sz="1600" b="0" kern="100" dirty="0">
                <a:solidFill>
                  <a:schemeClr val="tx1"/>
                </a:solidFill>
                <a:effectLst/>
                <a:latin typeface="Barlow" panose="00000500000000000000" pitchFamily="2" charset="0"/>
              </a:rPr>
              <a:t>Men</a:t>
            </a:r>
            <a:endParaRPr lang="en-IE" sz="2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9F59439-8D59-66AB-AB1F-74DB724E03E5}"/>
              </a:ext>
            </a:extLst>
          </p:cNvPr>
          <p:cNvSpPr txBox="1"/>
          <p:nvPr/>
        </p:nvSpPr>
        <p:spPr>
          <a:xfrm>
            <a:off x="5926012" y="3658127"/>
            <a:ext cx="970103" cy="344069"/>
          </a:xfrm>
          <a:prstGeom prst="rect">
            <a:avLst/>
          </a:prstGeom>
          <a:noFill/>
        </p:spPr>
        <p:txBody>
          <a:bodyPr wrap="square">
            <a:spAutoFit/>
          </a:bodyPr>
          <a:lstStyle/>
          <a:p>
            <a:pPr algn="r">
              <a:lnSpc>
                <a:spcPct val="107000"/>
              </a:lnSpc>
            </a:pPr>
            <a:r>
              <a:rPr lang="en-IE" sz="1600" b="0" kern="100" dirty="0">
                <a:solidFill>
                  <a:schemeClr val="tx1"/>
                </a:solidFill>
                <a:effectLst/>
                <a:latin typeface="Barlow" panose="00000500000000000000" pitchFamily="2" charset="0"/>
              </a:rPr>
              <a:t>Women</a:t>
            </a:r>
            <a:endParaRPr lang="en-IE" sz="2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0" name="Chart 19">
            <a:extLst>
              <a:ext uri="{FF2B5EF4-FFF2-40B4-BE49-F238E27FC236}">
                <a16:creationId xmlns:a16="http://schemas.microsoft.com/office/drawing/2014/main" id="{AE023635-517E-96DB-F96C-13CB6BBBA8EE}"/>
              </a:ext>
            </a:extLst>
          </p:cNvPr>
          <p:cNvGraphicFramePr>
            <a:graphicFrameLocks/>
          </p:cNvGraphicFramePr>
          <p:nvPr>
            <p:extLst>
              <p:ext uri="{D42A27DB-BD31-4B8C-83A1-F6EECF244321}">
                <p14:modId xmlns:p14="http://schemas.microsoft.com/office/powerpoint/2010/main" val="1370247731"/>
              </p:ext>
            </p:extLst>
          </p:nvPr>
        </p:nvGraphicFramePr>
        <p:xfrm>
          <a:off x="4234087" y="1792143"/>
          <a:ext cx="3123607" cy="2038019"/>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AE7043B2-423D-FB5F-AB3A-2C1EF4E8103C}"/>
              </a:ext>
            </a:extLst>
          </p:cNvPr>
          <p:cNvSpPr txBox="1"/>
          <p:nvPr/>
        </p:nvSpPr>
        <p:spPr>
          <a:xfrm>
            <a:off x="5120520" y="1951857"/>
            <a:ext cx="938904" cy="276999"/>
          </a:xfrm>
          <a:prstGeom prst="rect">
            <a:avLst/>
          </a:prstGeom>
          <a:noFill/>
        </p:spPr>
        <p:txBody>
          <a:bodyPr wrap="square">
            <a:spAutoFit/>
          </a:bodyPr>
          <a:lstStyle/>
          <a:p>
            <a:r>
              <a:rPr lang="en-US" sz="1200" b="1" dirty="0"/>
              <a:t>%</a:t>
            </a:r>
            <a:endParaRPr lang="en-IE" sz="1200" dirty="0"/>
          </a:p>
        </p:txBody>
      </p:sp>
      <p:sp>
        <p:nvSpPr>
          <p:cNvPr id="29" name="TextBox 28">
            <a:extLst>
              <a:ext uri="{FF2B5EF4-FFF2-40B4-BE49-F238E27FC236}">
                <a16:creationId xmlns:a16="http://schemas.microsoft.com/office/drawing/2014/main" id="{9D53AC19-2E07-C60E-6901-CE643E4B9262}"/>
              </a:ext>
            </a:extLst>
          </p:cNvPr>
          <p:cNvSpPr txBox="1"/>
          <p:nvPr/>
        </p:nvSpPr>
        <p:spPr>
          <a:xfrm>
            <a:off x="6533746" y="2251723"/>
            <a:ext cx="938904" cy="276999"/>
          </a:xfrm>
          <a:prstGeom prst="rect">
            <a:avLst/>
          </a:prstGeom>
          <a:noFill/>
        </p:spPr>
        <p:txBody>
          <a:bodyPr wrap="square">
            <a:spAutoFit/>
          </a:bodyPr>
          <a:lstStyle/>
          <a:p>
            <a:r>
              <a:rPr lang="en-US" sz="1200" b="1" dirty="0"/>
              <a:t>%</a:t>
            </a:r>
            <a:endParaRPr lang="en-IE" sz="1200" dirty="0"/>
          </a:p>
        </p:txBody>
      </p:sp>
      <p:sp>
        <p:nvSpPr>
          <p:cNvPr id="30" name="TextBox 29">
            <a:extLst>
              <a:ext uri="{FF2B5EF4-FFF2-40B4-BE49-F238E27FC236}">
                <a16:creationId xmlns:a16="http://schemas.microsoft.com/office/drawing/2014/main" id="{A3E2860A-0FF1-1B23-B696-5E4309F0DFA4}"/>
              </a:ext>
            </a:extLst>
          </p:cNvPr>
          <p:cNvSpPr txBox="1"/>
          <p:nvPr/>
        </p:nvSpPr>
        <p:spPr>
          <a:xfrm>
            <a:off x="8934962" y="3647983"/>
            <a:ext cx="669161" cy="344069"/>
          </a:xfrm>
          <a:prstGeom prst="rect">
            <a:avLst/>
          </a:prstGeom>
          <a:noFill/>
        </p:spPr>
        <p:txBody>
          <a:bodyPr wrap="square">
            <a:spAutoFit/>
          </a:bodyPr>
          <a:lstStyle/>
          <a:p>
            <a:pPr algn="r">
              <a:lnSpc>
                <a:spcPct val="107000"/>
              </a:lnSpc>
            </a:pPr>
            <a:r>
              <a:rPr lang="en-IE" sz="1600" b="0" kern="100" dirty="0">
                <a:solidFill>
                  <a:schemeClr val="tx1"/>
                </a:solidFill>
                <a:effectLst/>
                <a:latin typeface="Barlow" panose="00000500000000000000" pitchFamily="2" charset="0"/>
              </a:rPr>
              <a:t>ABC1</a:t>
            </a:r>
            <a:endParaRPr lang="en-IE" sz="2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6467E8B5-EE15-6BB5-4234-357FC53F1412}"/>
              </a:ext>
            </a:extLst>
          </p:cNvPr>
          <p:cNvSpPr txBox="1"/>
          <p:nvPr/>
        </p:nvSpPr>
        <p:spPr>
          <a:xfrm>
            <a:off x="10157321" y="3653852"/>
            <a:ext cx="970103" cy="344069"/>
          </a:xfrm>
          <a:prstGeom prst="rect">
            <a:avLst/>
          </a:prstGeom>
          <a:noFill/>
        </p:spPr>
        <p:txBody>
          <a:bodyPr wrap="square">
            <a:spAutoFit/>
          </a:bodyPr>
          <a:lstStyle/>
          <a:p>
            <a:pPr algn="r">
              <a:lnSpc>
                <a:spcPct val="107000"/>
              </a:lnSpc>
            </a:pPr>
            <a:r>
              <a:rPr lang="en-IE" sz="1600" b="0" kern="100" dirty="0">
                <a:solidFill>
                  <a:schemeClr val="tx1"/>
                </a:solidFill>
                <a:effectLst/>
                <a:latin typeface="Barlow" panose="00000500000000000000" pitchFamily="2" charset="0"/>
              </a:rPr>
              <a:t>C2DE</a:t>
            </a:r>
            <a:endParaRPr lang="en-IE" sz="2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2" name="Chart 31">
            <a:extLst>
              <a:ext uri="{FF2B5EF4-FFF2-40B4-BE49-F238E27FC236}">
                <a16:creationId xmlns:a16="http://schemas.microsoft.com/office/drawing/2014/main" id="{0432E208-C16B-24F2-FC93-B8D00FCEA6E9}"/>
              </a:ext>
            </a:extLst>
          </p:cNvPr>
          <p:cNvGraphicFramePr>
            <a:graphicFrameLocks/>
          </p:cNvGraphicFramePr>
          <p:nvPr>
            <p:extLst>
              <p:ext uri="{D42A27DB-BD31-4B8C-83A1-F6EECF244321}">
                <p14:modId xmlns:p14="http://schemas.microsoft.com/office/powerpoint/2010/main" val="2089403883"/>
              </p:ext>
            </p:extLst>
          </p:nvPr>
        </p:nvGraphicFramePr>
        <p:xfrm>
          <a:off x="8349209" y="1792143"/>
          <a:ext cx="3319683" cy="2057018"/>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a:extLst>
              <a:ext uri="{FF2B5EF4-FFF2-40B4-BE49-F238E27FC236}">
                <a16:creationId xmlns:a16="http://schemas.microsoft.com/office/drawing/2014/main" id="{3FE154B7-C84B-0EA2-01BC-173FF876353E}"/>
              </a:ext>
            </a:extLst>
          </p:cNvPr>
          <p:cNvSpPr txBox="1"/>
          <p:nvPr/>
        </p:nvSpPr>
        <p:spPr>
          <a:xfrm>
            <a:off x="9269542" y="1951856"/>
            <a:ext cx="938904" cy="276999"/>
          </a:xfrm>
          <a:prstGeom prst="rect">
            <a:avLst/>
          </a:prstGeom>
          <a:noFill/>
        </p:spPr>
        <p:txBody>
          <a:bodyPr wrap="square">
            <a:spAutoFit/>
          </a:bodyPr>
          <a:lstStyle/>
          <a:p>
            <a:r>
              <a:rPr lang="en-US" sz="1200" b="1" dirty="0"/>
              <a:t>%</a:t>
            </a:r>
            <a:endParaRPr lang="en-IE" sz="1200" dirty="0"/>
          </a:p>
        </p:txBody>
      </p:sp>
      <p:sp>
        <p:nvSpPr>
          <p:cNvPr id="34" name="TextBox 33">
            <a:extLst>
              <a:ext uri="{FF2B5EF4-FFF2-40B4-BE49-F238E27FC236}">
                <a16:creationId xmlns:a16="http://schemas.microsoft.com/office/drawing/2014/main" id="{767AE246-120D-DE16-59D8-A7ADFE340514}"/>
              </a:ext>
            </a:extLst>
          </p:cNvPr>
          <p:cNvSpPr txBox="1"/>
          <p:nvPr/>
        </p:nvSpPr>
        <p:spPr>
          <a:xfrm>
            <a:off x="10790425" y="2373714"/>
            <a:ext cx="938904" cy="276999"/>
          </a:xfrm>
          <a:prstGeom prst="rect">
            <a:avLst/>
          </a:prstGeom>
          <a:noFill/>
        </p:spPr>
        <p:txBody>
          <a:bodyPr wrap="square">
            <a:spAutoFit/>
          </a:bodyPr>
          <a:lstStyle/>
          <a:p>
            <a:r>
              <a:rPr lang="en-US" sz="1200" b="1" dirty="0"/>
              <a:t>%</a:t>
            </a:r>
            <a:endParaRPr lang="en-IE" sz="1200" dirty="0"/>
          </a:p>
        </p:txBody>
      </p:sp>
    </p:spTree>
    <p:extLst>
      <p:ext uri="{BB962C8B-B14F-4D97-AF65-F5344CB8AC3E}">
        <p14:creationId xmlns:p14="http://schemas.microsoft.com/office/powerpoint/2010/main" val="31374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6" grpId="0" animBg="1"/>
      <p:bldP spid="8" grpId="0" animBg="1"/>
      <p:bldP spid="12" grpId="0" animBg="1"/>
      <p:bldP spid="25" grpId="0" animBg="1"/>
      <p:bldP spid="26" grpId="0"/>
      <p:bldGraphic spid="10" grpId="0">
        <p:bldAsOne/>
      </p:bldGraphic>
      <p:bldP spid="14" grpId="0"/>
      <p:bldP spid="17" grpId="0"/>
      <p:bldP spid="19" grpId="0"/>
      <p:bldGraphic spid="20" grpId="0">
        <p:bldAsOne/>
      </p:bldGraphic>
      <p:bldP spid="24" grpId="0"/>
      <p:bldP spid="29" grpId="0"/>
      <p:bldP spid="30" grpId="0"/>
      <p:bldP spid="31" grpId="0"/>
      <p:bldGraphic spid="32" grpId="0">
        <p:bldAsOne/>
      </p:bldGraphic>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5341C-31B2-C4A8-C7F8-4CD40105F3A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00FE5A-6FB6-5CEC-211E-029A02AF4868}"/>
              </a:ext>
            </a:extLst>
          </p:cNvPr>
          <p:cNvSpPr txBox="1"/>
          <p:nvPr/>
        </p:nvSpPr>
        <p:spPr>
          <a:xfrm>
            <a:off x="459937" y="1100419"/>
            <a:ext cx="10408691" cy="1477328"/>
          </a:xfrm>
          <a:prstGeom prst="rect">
            <a:avLst/>
          </a:prstGeom>
          <a:noFill/>
        </p:spPr>
        <p:txBody>
          <a:bodyPr wrap="square">
            <a:spAutoFit/>
          </a:bodyPr>
          <a:lstStyle/>
          <a:p>
            <a:pPr algn="l"/>
            <a:endParaRPr lang="en-IE" b="0" i="0" u="none" strike="noStrike" baseline="0" dirty="0">
              <a:solidFill>
                <a:srgbClr val="000000"/>
              </a:solidFill>
              <a:latin typeface="Barlow" panose="00000500000000000000" pitchFamily="2" charset="0"/>
            </a:endParaRPr>
          </a:p>
          <a:p>
            <a:r>
              <a:rPr lang="en-US" b="0" i="0" u="none" strike="noStrike" baseline="0" dirty="0">
                <a:latin typeface="Barlow" panose="00000500000000000000" pitchFamily="2" charset="0"/>
              </a:rPr>
              <a:t>‘Traditional’ milestones </a:t>
            </a:r>
            <a:r>
              <a:rPr lang="en-US" b="1" i="0" u="none" strike="noStrike" baseline="0" dirty="0">
                <a:latin typeface="Barlow" panose="00000500000000000000" pitchFamily="2" charset="0"/>
              </a:rPr>
              <a:t>remain important aspirations for most 18 to 29-year-olds</a:t>
            </a:r>
            <a:r>
              <a:rPr lang="en-US" b="0" i="0" u="none" strike="noStrike" baseline="0" dirty="0">
                <a:latin typeface="Barlow" panose="00000500000000000000" pitchFamily="2" charset="0"/>
              </a:rPr>
              <a:t>; there remains a strong desire to attain them (e.g. children, marriage, house). </a:t>
            </a:r>
          </a:p>
          <a:p>
            <a:endParaRPr lang="en-US" dirty="0">
              <a:latin typeface="Barlow" panose="00000500000000000000" pitchFamily="2" charset="0"/>
            </a:endParaRPr>
          </a:p>
          <a:p>
            <a:r>
              <a:rPr lang="en-US" b="0" i="0" u="none" strike="noStrike" baseline="0" dirty="0">
                <a:latin typeface="Barlow" panose="00000500000000000000" pitchFamily="2" charset="0"/>
              </a:rPr>
              <a:t>However, many </a:t>
            </a:r>
            <a:r>
              <a:rPr lang="en-US" b="1" i="0" u="none" strike="noStrike" baseline="0" dirty="0">
                <a:latin typeface="Barlow" panose="00000500000000000000" pitchFamily="2" charset="0"/>
              </a:rPr>
              <a:t>traditional life milestones </a:t>
            </a:r>
            <a:r>
              <a:rPr lang="en-US" b="0" i="0" u="none" strike="noStrike" baseline="0" dirty="0">
                <a:latin typeface="Barlow" panose="00000500000000000000" pitchFamily="2" charset="0"/>
              </a:rPr>
              <a:t>appear to be </a:t>
            </a:r>
            <a:r>
              <a:rPr lang="en-US" b="1" i="0" u="none" strike="noStrike" baseline="0" dirty="0">
                <a:latin typeface="Barlow" panose="00000500000000000000" pitchFamily="2" charset="0"/>
              </a:rPr>
              <a:t>pushed out further and further</a:t>
            </a:r>
            <a:r>
              <a:rPr lang="en-US" b="0" i="0" u="none" strike="noStrike" baseline="0" dirty="0">
                <a:latin typeface="Barlow" panose="00000500000000000000" pitchFamily="2" charset="0"/>
              </a:rPr>
              <a:t>. </a:t>
            </a:r>
            <a:endParaRPr lang="en-IE" dirty="0"/>
          </a:p>
        </p:txBody>
      </p:sp>
      <p:pic>
        <p:nvPicPr>
          <p:cNvPr id="15" name="Picture 14">
            <a:extLst>
              <a:ext uri="{FF2B5EF4-FFF2-40B4-BE49-F238E27FC236}">
                <a16:creationId xmlns:a16="http://schemas.microsoft.com/office/drawing/2014/main" id="{87BAC1E5-3CDE-B1BC-7ADA-D9FCDA039E4F}"/>
              </a:ext>
            </a:extLst>
          </p:cNvPr>
          <p:cNvPicPr>
            <a:picLocks noChangeAspect="1"/>
          </p:cNvPicPr>
          <p:nvPr/>
        </p:nvPicPr>
        <p:blipFill rotWithShape="1">
          <a:blip r:embed="rId2"/>
          <a:srcRect b="74342"/>
          <a:stretch/>
        </p:blipFill>
        <p:spPr>
          <a:xfrm>
            <a:off x="4534954" y="2891813"/>
            <a:ext cx="7328405" cy="671687"/>
          </a:xfrm>
          <a:prstGeom prst="rect">
            <a:avLst/>
          </a:prstGeom>
        </p:spPr>
      </p:pic>
      <p:sp>
        <p:nvSpPr>
          <p:cNvPr id="3" name="Title 2">
            <a:extLst>
              <a:ext uri="{FF2B5EF4-FFF2-40B4-BE49-F238E27FC236}">
                <a16:creationId xmlns:a16="http://schemas.microsoft.com/office/drawing/2014/main" id="{8C478E22-A32D-2CE7-E0F2-BBC34A474AF6}"/>
              </a:ext>
            </a:extLst>
          </p:cNvPr>
          <p:cNvSpPr>
            <a:spLocks noGrp="1"/>
          </p:cNvSpPr>
          <p:nvPr>
            <p:ph type="title"/>
          </p:nvPr>
        </p:nvSpPr>
        <p:spPr>
          <a:xfrm>
            <a:off x="450000" y="328896"/>
            <a:ext cx="11299088" cy="715669"/>
          </a:xfrm>
        </p:spPr>
        <p:txBody>
          <a:bodyPr/>
          <a:lstStyle/>
          <a:p>
            <a:r>
              <a:rPr lang="en-US" sz="2800">
                <a:latin typeface="Barlow" panose="00000500000000000000" pitchFamily="2" charset="0"/>
              </a:rPr>
              <a:t>Chapter 5: </a:t>
            </a:r>
            <a:r>
              <a:rPr lang="en-US" sz="2800" i="0" u="none" strike="noStrike" baseline="0">
                <a:latin typeface="Barlow" panose="00000500000000000000" pitchFamily="2" charset="0"/>
              </a:rPr>
              <a:t>Aspirations for the future</a:t>
            </a:r>
            <a:br>
              <a:rPr lang="en-US" sz="1800" i="0" u="none" strike="noStrike" baseline="0">
                <a:latin typeface="Barlow" panose="00000500000000000000" pitchFamily="2" charset="0"/>
              </a:rPr>
            </a:br>
            <a:r>
              <a:rPr lang="en-IE" sz="2000" i="0" u="none" strike="noStrike" baseline="0">
                <a:solidFill>
                  <a:schemeClr val="bg2">
                    <a:lumMod val="50000"/>
                    <a:lumOff val="50000"/>
                  </a:schemeClr>
                </a:solidFill>
                <a:latin typeface="Barlow" panose="00000500000000000000" pitchFamily="2" charset="0"/>
              </a:rPr>
              <a:t> Life milestones </a:t>
            </a:r>
            <a:br>
              <a:rPr lang="en-IE" sz="2000">
                <a:solidFill>
                  <a:schemeClr val="accent6"/>
                </a:solidFill>
                <a:latin typeface="Barlow" panose="00000500000000000000" pitchFamily="2" charset="0"/>
              </a:rPr>
            </a:br>
            <a:endParaRPr lang="en-IE"/>
          </a:p>
        </p:txBody>
      </p:sp>
      <p:grpSp>
        <p:nvGrpSpPr>
          <p:cNvPr id="8" name="Group 7">
            <a:extLst>
              <a:ext uri="{FF2B5EF4-FFF2-40B4-BE49-F238E27FC236}">
                <a16:creationId xmlns:a16="http://schemas.microsoft.com/office/drawing/2014/main" id="{452EF96A-9602-C30B-8685-98565B1852A6}"/>
              </a:ext>
            </a:extLst>
          </p:cNvPr>
          <p:cNvGrpSpPr/>
          <p:nvPr/>
        </p:nvGrpSpPr>
        <p:grpSpPr>
          <a:xfrm>
            <a:off x="259193" y="2891813"/>
            <a:ext cx="4275759" cy="2617839"/>
            <a:chOff x="794584" y="4018595"/>
            <a:chExt cx="4087343" cy="2385745"/>
          </a:xfrm>
        </p:grpSpPr>
        <p:pic>
          <p:nvPicPr>
            <p:cNvPr id="7" name="Picture 6">
              <a:extLst>
                <a:ext uri="{FF2B5EF4-FFF2-40B4-BE49-F238E27FC236}">
                  <a16:creationId xmlns:a16="http://schemas.microsoft.com/office/drawing/2014/main" id="{E3D17916-613D-6CBA-1BDA-5CF1C77652D9}"/>
                </a:ext>
              </a:extLst>
            </p:cNvPr>
            <p:cNvPicPr>
              <a:picLocks noChangeAspect="1"/>
            </p:cNvPicPr>
            <p:nvPr/>
          </p:nvPicPr>
          <p:blipFill>
            <a:blip r:embed="rId3"/>
            <a:stretch>
              <a:fillRect/>
            </a:stretch>
          </p:blipFill>
          <p:spPr>
            <a:xfrm>
              <a:off x="794584" y="4018595"/>
              <a:ext cx="4087343" cy="2385745"/>
            </a:xfrm>
            <a:prstGeom prst="rect">
              <a:avLst/>
            </a:prstGeom>
          </p:spPr>
        </p:pic>
        <p:sp>
          <p:nvSpPr>
            <p:cNvPr id="6" name="Rectangle 5">
              <a:extLst>
                <a:ext uri="{FF2B5EF4-FFF2-40B4-BE49-F238E27FC236}">
                  <a16:creationId xmlns:a16="http://schemas.microsoft.com/office/drawing/2014/main" id="{7B56E648-D6F5-9CB4-B188-D3BD68FBFC43}"/>
                </a:ext>
              </a:extLst>
            </p:cNvPr>
            <p:cNvSpPr/>
            <p:nvPr/>
          </p:nvSpPr>
          <p:spPr>
            <a:xfrm>
              <a:off x="4462342" y="4018595"/>
              <a:ext cx="419585" cy="126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IE" sz="1200">
                <a:solidFill>
                  <a:schemeClr val="tx1"/>
                </a:solidFill>
              </a:endParaRPr>
            </a:p>
          </p:txBody>
        </p:sp>
      </p:grpSp>
      <p:pic>
        <p:nvPicPr>
          <p:cNvPr id="14" name="Picture 13">
            <a:extLst>
              <a:ext uri="{FF2B5EF4-FFF2-40B4-BE49-F238E27FC236}">
                <a16:creationId xmlns:a16="http://schemas.microsoft.com/office/drawing/2014/main" id="{BB9B4B3F-E8B5-4668-617F-F5860EC991B3}"/>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Lst>
          </a:blip>
          <a:srcRect t="25253" b="17757"/>
          <a:stretch/>
        </p:blipFill>
        <p:spPr>
          <a:xfrm>
            <a:off x="4534953" y="3679037"/>
            <a:ext cx="7328405" cy="1491915"/>
          </a:xfrm>
          <a:prstGeom prst="rect">
            <a:avLst/>
          </a:prstGeom>
        </p:spPr>
      </p:pic>
    </p:spTree>
    <p:extLst>
      <p:ext uri="{BB962C8B-B14F-4D97-AF65-F5344CB8AC3E}">
        <p14:creationId xmlns:p14="http://schemas.microsoft.com/office/powerpoint/2010/main" val="16614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F8A0-B7D9-35D0-58A0-30C87166AAB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EE18949-68BA-CF4C-C69A-C4B08E9ED53B}"/>
              </a:ext>
            </a:extLst>
          </p:cNvPr>
          <p:cNvSpPr/>
          <p:nvPr/>
        </p:nvSpPr>
        <p:spPr>
          <a:xfrm>
            <a:off x="383660" y="1479884"/>
            <a:ext cx="7214704" cy="3898232"/>
          </a:xfrm>
          <a:prstGeom prst="rect">
            <a:avLst/>
          </a:prstGeom>
          <a:solidFill>
            <a:srgbClr val="F3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IE" sz="1200">
              <a:solidFill>
                <a:schemeClr val="tx1"/>
              </a:solidFill>
            </a:endParaRPr>
          </a:p>
        </p:txBody>
      </p:sp>
      <p:pic>
        <p:nvPicPr>
          <p:cNvPr id="5" name="Picture 4">
            <a:extLst>
              <a:ext uri="{FF2B5EF4-FFF2-40B4-BE49-F238E27FC236}">
                <a16:creationId xmlns:a16="http://schemas.microsoft.com/office/drawing/2014/main" id="{D6F31208-84DA-31D1-585B-DC32AC26F491}"/>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t="-1" r="2204" b="25932"/>
          <a:stretch/>
        </p:blipFill>
        <p:spPr>
          <a:xfrm>
            <a:off x="542648" y="1826857"/>
            <a:ext cx="7055716" cy="2468416"/>
          </a:xfrm>
          <a:prstGeom prst="rect">
            <a:avLst/>
          </a:prstGeom>
        </p:spPr>
      </p:pic>
      <p:pic>
        <p:nvPicPr>
          <p:cNvPr id="9" name="Picture 8">
            <a:extLst>
              <a:ext uri="{FF2B5EF4-FFF2-40B4-BE49-F238E27FC236}">
                <a16:creationId xmlns:a16="http://schemas.microsoft.com/office/drawing/2014/main" id="{E74E1B24-A419-6395-3036-58DE8A470F5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57352" y="4154369"/>
            <a:ext cx="3734139" cy="2599795"/>
          </a:xfrm>
          <a:prstGeom prst="rect">
            <a:avLst/>
          </a:prstGeom>
        </p:spPr>
      </p:pic>
      <p:sp>
        <p:nvSpPr>
          <p:cNvPr id="3" name="Title 2">
            <a:extLst>
              <a:ext uri="{FF2B5EF4-FFF2-40B4-BE49-F238E27FC236}">
                <a16:creationId xmlns:a16="http://schemas.microsoft.com/office/drawing/2014/main" id="{CF51CDE5-CF06-F8EB-50E1-650C606E1C72}"/>
              </a:ext>
            </a:extLst>
          </p:cNvPr>
          <p:cNvSpPr>
            <a:spLocks noGrp="1"/>
          </p:cNvSpPr>
          <p:nvPr>
            <p:ph type="title"/>
          </p:nvPr>
        </p:nvSpPr>
        <p:spPr>
          <a:xfrm>
            <a:off x="467881" y="364965"/>
            <a:ext cx="11299088" cy="715669"/>
          </a:xfrm>
        </p:spPr>
        <p:txBody>
          <a:bodyPr/>
          <a:lstStyle/>
          <a:p>
            <a:r>
              <a:rPr lang="en-US" sz="2800">
                <a:latin typeface="Barlow" panose="00000500000000000000" pitchFamily="2" charset="0"/>
              </a:rPr>
              <a:t>Chapter 5: </a:t>
            </a:r>
            <a:r>
              <a:rPr lang="en-US" sz="2800" i="0" u="none" strike="noStrike" baseline="0">
                <a:latin typeface="Barlow" panose="00000500000000000000" pitchFamily="2" charset="0"/>
              </a:rPr>
              <a:t>Aspirations for the future</a:t>
            </a:r>
            <a:br>
              <a:rPr lang="en-US" sz="1800" i="0" u="none" strike="noStrike" baseline="0">
                <a:latin typeface="Barlow" panose="00000500000000000000" pitchFamily="2" charset="0"/>
              </a:rPr>
            </a:br>
            <a:r>
              <a:rPr lang="en-IE" sz="1800" b="0" i="0" u="none" strike="noStrike" baseline="0">
                <a:latin typeface="Barlow" panose="00000500000000000000" pitchFamily="2" charset="0"/>
              </a:rPr>
              <a:t> </a:t>
            </a:r>
            <a:r>
              <a:rPr lang="en-IE" sz="2000" i="0" u="none" strike="noStrike" baseline="0">
                <a:solidFill>
                  <a:schemeClr val="bg2">
                    <a:lumMod val="50000"/>
                    <a:lumOff val="50000"/>
                  </a:schemeClr>
                </a:solidFill>
                <a:latin typeface="Barlow" panose="00000500000000000000" pitchFamily="2" charset="0"/>
              </a:rPr>
              <a:t>Looking forward</a:t>
            </a:r>
            <a:br>
              <a:rPr lang="en-IE" sz="2000">
                <a:solidFill>
                  <a:schemeClr val="accent6"/>
                </a:solidFill>
                <a:latin typeface="Barlow" panose="00000500000000000000" pitchFamily="2" charset="0"/>
              </a:rPr>
            </a:br>
            <a:endParaRPr lang="en-IE"/>
          </a:p>
        </p:txBody>
      </p:sp>
      <p:grpSp>
        <p:nvGrpSpPr>
          <p:cNvPr id="15" name="Group 14">
            <a:extLst>
              <a:ext uri="{FF2B5EF4-FFF2-40B4-BE49-F238E27FC236}">
                <a16:creationId xmlns:a16="http://schemas.microsoft.com/office/drawing/2014/main" id="{2DBD89DE-8C9B-6AC3-F290-E8F21A338B27}"/>
              </a:ext>
            </a:extLst>
          </p:cNvPr>
          <p:cNvGrpSpPr/>
          <p:nvPr/>
        </p:nvGrpSpPr>
        <p:grpSpPr>
          <a:xfrm>
            <a:off x="8115920" y="435275"/>
            <a:ext cx="3789004" cy="3763745"/>
            <a:chOff x="8115920" y="435275"/>
            <a:chExt cx="3789004" cy="3763745"/>
          </a:xfrm>
        </p:grpSpPr>
        <p:pic>
          <p:nvPicPr>
            <p:cNvPr id="6" name="Picture 5">
              <a:extLst>
                <a:ext uri="{FF2B5EF4-FFF2-40B4-BE49-F238E27FC236}">
                  <a16:creationId xmlns:a16="http://schemas.microsoft.com/office/drawing/2014/main" id="{5E157721-D4A3-855E-06FC-BD960E413324}"/>
                </a:ext>
              </a:extLst>
            </p:cNvPr>
            <p:cNvPicPr>
              <a:picLocks noChangeAspect="1"/>
            </p:cNvPicPr>
            <p:nvPr/>
          </p:nvPicPr>
          <p:blipFill>
            <a:blip r:embed="rId5"/>
            <a:stretch>
              <a:fillRect/>
            </a:stretch>
          </p:blipFill>
          <p:spPr>
            <a:xfrm>
              <a:off x="8115920" y="435275"/>
              <a:ext cx="3789004" cy="3763745"/>
            </a:xfrm>
            <a:prstGeom prst="rect">
              <a:avLst/>
            </a:prstGeom>
          </p:spPr>
        </p:pic>
        <p:sp>
          <p:nvSpPr>
            <p:cNvPr id="14" name="Rectangle 13">
              <a:extLst>
                <a:ext uri="{FF2B5EF4-FFF2-40B4-BE49-F238E27FC236}">
                  <a16:creationId xmlns:a16="http://schemas.microsoft.com/office/drawing/2014/main" id="{30649418-C240-0D7A-4E63-BECCA93BC5E6}"/>
                </a:ext>
              </a:extLst>
            </p:cNvPr>
            <p:cNvSpPr/>
            <p:nvPr/>
          </p:nvSpPr>
          <p:spPr>
            <a:xfrm>
              <a:off x="8115920" y="553451"/>
              <a:ext cx="835575" cy="204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IE" sz="1200">
                <a:solidFill>
                  <a:schemeClr val="tx1"/>
                </a:solidFill>
              </a:endParaRPr>
            </a:p>
          </p:txBody>
        </p:sp>
      </p:grpSp>
      <p:sp>
        <p:nvSpPr>
          <p:cNvPr id="17" name="Rectangle 16">
            <a:extLst>
              <a:ext uri="{FF2B5EF4-FFF2-40B4-BE49-F238E27FC236}">
                <a16:creationId xmlns:a16="http://schemas.microsoft.com/office/drawing/2014/main" id="{FB7FBB4D-B76C-FEE6-7CDC-1BEF2C5AF75A}"/>
              </a:ext>
            </a:extLst>
          </p:cNvPr>
          <p:cNvSpPr/>
          <p:nvPr/>
        </p:nvSpPr>
        <p:spPr>
          <a:xfrm>
            <a:off x="579120" y="1798320"/>
            <a:ext cx="7019244" cy="2599795"/>
          </a:xfrm>
          <a:prstGeom prst="rect">
            <a:avLst/>
          </a:prstGeom>
          <a:solidFill>
            <a:schemeClr val="bg1">
              <a:lumMod val="95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5000"/>
              </a:lnSpc>
              <a:spcBef>
                <a:spcPts val="400"/>
              </a:spcBef>
              <a:spcAft>
                <a:spcPts val="400"/>
              </a:spcAft>
            </a:pPr>
            <a:endParaRPr lang="en-IE" sz="1200" dirty="0">
              <a:solidFill>
                <a:schemeClr val="tx1"/>
              </a:solidFill>
            </a:endParaRPr>
          </a:p>
        </p:txBody>
      </p:sp>
      <p:sp>
        <p:nvSpPr>
          <p:cNvPr id="11" name="TextBox 10">
            <a:extLst>
              <a:ext uri="{FF2B5EF4-FFF2-40B4-BE49-F238E27FC236}">
                <a16:creationId xmlns:a16="http://schemas.microsoft.com/office/drawing/2014/main" id="{349A8BD1-55DF-DB08-26B4-DDF52EC78B2B}"/>
              </a:ext>
            </a:extLst>
          </p:cNvPr>
          <p:cNvSpPr txBox="1"/>
          <p:nvPr/>
        </p:nvSpPr>
        <p:spPr>
          <a:xfrm>
            <a:off x="5787184" y="4138860"/>
            <a:ext cx="1500931" cy="721895"/>
          </a:xfrm>
          <a:prstGeom prst="rect">
            <a:avLst/>
          </a:prstGeom>
          <a:solidFill>
            <a:srgbClr val="D1D1FF"/>
          </a:solidFill>
        </p:spPr>
        <p:txBody>
          <a:bodyPr wrap="square" lIns="0" tIns="0" rIns="0" bIns="0" rtlCol="0" anchor="ctr" anchorCtr="0">
            <a:noAutofit/>
          </a:bodyPr>
          <a:lstStyle/>
          <a:p>
            <a:pPr algn="ctr">
              <a:lnSpc>
                <a:spcPct val="115000"/>
              </a:lnSpc>
              <a:spcBef>
                <a:spcPts val="400"/>
              </a:spcBef>
              <a:spcAft>
                <a:spcPts val="400"/>
              </a:spcAft>
              <a:buSzPct val="100000"/>
            </a:pPr>
            <a:r>
              <a:rPr lang="en-US" sz="1200" dirty="0"/>
              <a:t>Considering career change </a:t>
            </a:r>
            <a:endParaRPr lang="en-IE" sz="1200" dirty="0"/>
          </a:p>
        </p:txBody>
      </p:sp>
      <p:sp>
        <p:nvSpPr>
          <p:cNvPr id="12" name="TextBox 11">
            <a:extLst>
              <a:ext uri="{FF2B5EF4-FFF2-40B4-BE49-F238E27FC236}">
                <a16:creationId xmlns:a16="http://schemas.microsoft.com/office/drawing/2014/main" id="{FAB4250E-8912-85A3-10B5-5D9182D64334}"/>
              </a:ext>
            </a:extLst>
          </p:cNvPr>
          <p:cNvSpPr txBox="1"/>
          <p:nvPr/>
        </p:nvSpPr>
        <p:spPr>
          <a:xfrm>
            <a:off x="3387522" y="4199020"/>
            <a:ext cx="1500931" cy="721895"/>
          </a:xfrm>
          <a:prstGeom prst="rect">
            <a:avLst/>
          </a:prstGeom>
          <a:solidFill>
            <a:srgbClr val="D1D1FF"/>
          </a:solidFill>
        </p:spPr>
        <p:txBody>
          <a:bodyPr wrap="square" lIns="0" tIns="0" rIns="0" bIns="0" rtlCol="0" anchor="ctr" anchorCtr="0">
            <a:noAutofit/>
          </a:bodyPr>
          <a:lstStyle/>
          <a:p>
            <a:pPr algn="ctr">
              <a:lnSpc>
                <a:spcPct val="115000"/>
              </a:lnSpc>
              <a:spcBef>
                <a:spcPts val="400"/>
              </a:spcBef>
              <a:spcAft>
                <a:spcPts val="400"/>
              </a:spcAft>
              <a:buSzPct val="100000"/>
            </a:pPr>
            <a:r>
              <a:rPr lang="en-US" sz="1200" dirty="0"/>
              <a:t>Living in caravan in order to avoid rent  and save</a:t>
            </a:r>
            <a:endParaRPr lang="en-IE" sz="1200" dirty="0"/>
          </a:p>
        </p:txBody>
      </p:sp>
      <p:sp>
        <p:nvSpPr>
          <p:cNvPr id="13" name="TextBox 12">
            <a:extLst>
              <a:ext uri="{FF2B5EF4-FFF2-40B4-BE49-F238E27FC236}">
                <a16:creationId xmlns:a16="http://schemas.microsoft.com/office/drawing/2014/main" id="{F2049E93-D562-FFFA-1C08-38EB8666AD32}"/>
              </a:ext>
            </a:extLst>
          </p:cNvPr>
          <p:cNvSpPr txBox="1"/>
          <p:nvPr/>
        </p:nvSpPr>
        <p:spPr>
          <a:xfrm>
            <a:off x="939444" y="4168941"/>
            <a:ext cx="1500931" cy="721895"/>
          </a:xfrm>
          <a:prstGeom prst="rect">
            <a:avLst/>
          </a:prstGeom>
          <a:solidFill>
            <a:srgbClr val="D1D1FF"/>
          </a:solidFill>
        </p:spPr>
        <p:txBody>
          <a:bodyPr wrap="square" lIns="0" tIns="0" rIns="0" bIns="0" rtlCol="0" anchor="ctr" anchorCtr="0">
            <a:noAutofit/>
          </a:bodyPr>
          <a:lstStyle/>
          <a:p>
            <a:pPr algn="ctr">
              <a:lnSpc>
                <a:spcPct val="115000"/>
              </a:lnSpc>
              <a:spcBef>
                <a:spcPts val="400"/>
              </a:spcBef>
              <a:spcAft>
                <a:spcPts val="400"/>
              </a:spcAft>
              <a:buSzPct val="100000"/>
            </a:pPr>
            <a:r>
              <a:rPr lang="en-US" sz="1200" dirty="0"/>
              <a:t>Planning  to build a cabin to live in with  my partner</a:t>
            </a:r>
            <a:endParaRPr lang="en-IE" sz="1200" dirty="0"/>
          </a:p>
        </p:txBody>
      </p:sp>
    </p:spTree>
    <p:extLst>
      <p:ext uri="{BB962C8B-B14F-4D97-AF65-F5344CB8AC3E}">
        <p14:creationId xmlns:p14="http://schemas.microsoft.com/office/powerpoint/2010/main" val="315770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914A0-6B14-5548-3179-60C42C8B246C}"/>
            </a:ext>
          </a:extLst>
        </p:cNvPr>
        <p:cNvGrpSpPr/>
        <p:nvPr/>
      </p:nvGrpSpPr>
      <p:grpSpPr>
        <a:xfrm>
          <a:off x="0" y="0"/>
          <a:ext cx="0" cy="0"/>
          <a:chOff x="0" y="0"/>
          <a:chExt cx="0" cy="0"/>
        </a:xfrm>
      </p:grpSpPr>
      <p:pic>
        <p:nvPicPr>
          <p:cNvPr id="30" name="Picture Placeholder 29" descr="A group of people posing for a photo&#10;&#10;Description automatically generated">
            <a:extLst>
              <a:ext uri="{FF2B5EF4-FFF2-40B4-BE49-F238E27FC236}">
                <a16:creationId xmlns:a16="http://schemas.microsoft.com/office/drawing/2014/main" id="{A41C1FF3-AC27-C3D8-C8BE-67A4B3D97BB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6742" r="9957"/>
          <a:stretch/>
        </p:blipFill>
        <p:spPr>
          <a:xfrm>
            <a:off x="1088083" y="0"/>
            <a:ext cx="11115949" cy="7656394"/>
          </a:xfrm>
        </p:spPr>
      </p:pic>
      <p:pic>
        <p:nvPicPr>
          <p:cNvPr id="34" name="Picture 33" descr="A group of people posing for a photo&#10;&#10;Description automatically generated">
            <a:extLst>
              <a:ext uri="{FF2B5EF4-FFF2-40B4-BE49-F238E27FC236}">
                <a16:creationId xmlns:a16="http://schemas.microsoft.com/office/drawing/2014/main" id="{96526FFE-14EA-6949-EF72-7BE0BDFCA1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2" b="99576" l="5422" r="96935">
                        <a14:foregroundMark x1="8722" y1="44696" x2="5846" y2="57355"/>
                        <a14:foregroundMark x1="5846" y1="57355" x2="5482" y2="78664"/>
                        <a14:foregroundMark x1="14050" y1="84866" x2="14851" y2="99646"/>
                        <a14:foregroundMark x1="37902" y1="25790" x2="35879" y2="28289"/>
                        <a14:foregroundMark x1="24705" y1="22489" x2="25365" y2="26874"/>
                        <a14:foregroundMark x1="85856" y1="18317" x2="85856" y2="61315"/>
                        <a14:foregroundMark x1="91231" y1="30127" x2="91089" y2="94696"/>
                        <a14:foregroundMark x1="81990" y1="29491" x2="76426" y2="49505"/>
                        <a14:foregroundMark x1="53607" y1="44059" x2="55068" y2="72702"/>
                        <a14:foregroundMark x1="90948" y1="28501" x2="94531" y2="52475"/>
                        <a14:foregroundMark x1="94531" y1="52475" x2="94531" y2="52687"/>
                        <a14:foregroundMark x1="89863" y1="27864" x2="96322" y2="44908"/>
                        <a14:foregroundMark x1="96322" y1="44908" x2="96935" y2="49859"/>
                        <a14:foregroundMark x1="82933" y1="27511" x2="75625" y2="35078"/>
                        <a14:foregroundMark x1="75625" y1="35078" x2="75625" y2="35078"/>
                        <a14:foregroundMark x1="41207" y1="35290" x2="40547" y2="43069"/>
                        <a14:foregroundMark x1="38237" y1="24752" x2="34229" y2="28289"/>
                        <a14:foregroundMark x1="38472" y1="25106" x2="41773" y2="30764"/>
                        <a14:foregroundMark x1="41773" y1="30764" x2="41914" y2="31400"/>
                        <a14:foregroundMark x1="37624" y1="24965" x2="34182" y2="28147"/>
                        <a14:foregroundMark x1="39227" y1="25177" x2="40641" y2="27157"/>
                        <a14:foregroundMark x1="38190" y1="25035" x2="34512" y2="28076"/>
                        <a14:foregroundMark x1="34512" y1="28076" x2="36021" y2="26025"/>
                        <a14:foregroundMark x1="37718" y1="25177" x2="36869" y2="25530"/>
                        <a14:foregroundMark x1="37199" y1="25035" x2="35879" y2="25955"/>
                        <a14:foregroundMark x1="41301" y1="28571" x2="41443" y2="30693"/>
                        <a14:backgroundMark x1="4856" y1="81047" x2="8722" y2="90453"/>
                        <a14:backgroundMark x1="5233" y1="79844" x2="8015" y2="91443"/>
                        <a14:backgroundMark x1="4856" y1="79491" x2="6176" y2="80481"/>
                        <a14:backgroundMark x1="34276" y1="27652" x2="33805" y2="28430"/>
                      </a14:backgroundRemoval>
                    </a14:imgEffect>
                  </a14:imgLayer>
                </a14:imgProps>
              </a:ext>
              <a:ext uri="{28A0092B-C50C-407E-A947-70E740481C1C}">
                <a14:useLocalDpi xmlns:a14="http://schemas.microsoft.com/office/drawing/2010/main" val="0"/>
              </a:ext>
            </a:extLst>
          </a:blip>
          <a:srcRect r="54436" b="1763"/>
          <a:stretch/>
        </p:blipFill>
        <p:spPr>
          <a:xfrm>
            <a:off x="1899793" y="0"/>
            <a:ext cx="5198852" cy="7472672"/>
          </a:xfrm>
          <a:prstGeom prst="rect">
            <a:avLst/>
          </a:prstGeom>
        </p:spPr>
      </p:pic>
      <p:sp>
        <p:nvSpPr>
          <p:cNvPr id="4" name="Title">
            <a:extLst>
              <a:ext uri="{FF2B5EF4-FFF2-40B4-BE49-F238E27FC236}">
                <a16:creationId xmlns:a16="http://schemas.microsoft.com/office/drawing/2014/main" id="{02345750-0ED3-FC98-6E9A-55D2EACF111E}"/>
              </a:ext>
            </a:extLst>
          </p:cNvPr>
          <p:cNvSpPr>
            <a:spLocks noGrp="1"/>
          </p:cNvSpPr>
          <p:nvPr>
            <p:ph type="title"/>
          </p:nvPr>
        </p:nvSpPr>
        <p:spPr>
          <a:xfrm>
            <a:off x="438466" y="1058048"/>
            <a:ext cx="2705273" cy="715669"/>
          </a:xfrm>
        </p:spPr>
        <p:txBody>
          <a:bodyPr/>
          <a:lstStyle/>
          <a:p>
            <a:r>
              <a:rPr lang="en-US" dirty="0"/>
              <a:t>Thank you</a:t>
            </a:r>
            <a:endParaRPr lang="en-GB" dirty="0"/>
          </a:p>
        </p:txBody>
      </p:sp>
      <p:sp>
        <p:nvSpPr>
          <p:cNvPr id="5" name="Date">
            <a:extLst>
              <a:ext uri="{FF2B5EF4-FFF2-40B4-BE49-F238E27FC236}">
                <a16:creationId xmlns:a16="http://schemas.microsoft.com/office/drawing/2014/main" id="{FD4B6E8D-F520-C1EF-B15A-6BC84BD3595A}"/>
              </a:ext>
            </a:extLst>
          </p:cNvPr>
          <p:cNvSpPr txBox="1"/>
          <p:nvPr/>
        </p:nvSpPr>
        <p:spPr>
          <a:xfrm>
            <a:off x="385168" y="4419591"/>
            <a:ext cx="223644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ea typeface="+mn-ea"/>
                <a:cs typeface="+mn-cs"/>
              </a:rPr>
              <a:t>April 2024</a:t>
            </a:r>
          </a:p>
        </p:txBody>
      </p:sp>
      <p:sp>
        <p:nvSpPr>
          <p:cNvPr id="11" name="Triangle">
            <a:extLst>
              <a:ext uri="{FF2B5EF4-FFF2-40B4-BE49-F238E27FC236}">
                <a16:creationId xmlns:a16="http://schemas.microsoft.com/office/drawing/2014/main" id="{EFD50818-EAFC-6A28-60E9-18FF2B9381F2}"/>
              </a:ext>
              <a:ext uri="{C183D7F6-B498-43B3-948B-1728B52AA6E4}">
                <adec:decorative xmlns:adec="http://schemas.microsoft.com/office/drawing/2017/decorative" val="1"/>
              </a:ext>
            </a:extLst>
          </p:cNvPr>
          <p:cNvSpPr/>
          <p:nvPr/>
        </p:nvSpPr>
        <p:spPr>
          <a:xfrm rot="16200000">
            <a:off x="8661370" y="3324649"/>
            <a:ext cx="3492560" cy="359409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Barlow" panose="00000500000000000000" pitchFamily="2" charset="0"/>
              <a:ea typeface="+mn-ea"/>
              <a:cs typeface="+mn-cs"/>
            </a:endParaRPr>
          </a:p>
        </p:txBody>
      </p:sp>
      <p:sp>
        <p:nvSpPr>
          <p:cNvPr id="7" name="Parallelogram 1">
            <a:extLst>
              <a:ext uri="{FF2B5EF4-FFF2-40B4-BE49-F238E27FC236}">
                <a16:creationId xmlns:a16="http://schemas.microsoft.com/office/drawing/2014/main" id="{4EBB3DAB-5495-8441-6BCF-1B4C350E126D}"/>
              </a:ext>
              <a:ext uri="{C183D7F6-B498-43B3-948B-1728B52AA6E4}">
                <adec:decorative xmlns:adec="http://schemas.microsoft.com/office/drawing/2017/decorative" val="1"/>
              </a:ext>
            </a:extLst>
          </p:cNvPr>
          <p:cNvSpPr/>
          <p:nvPr/>
        </p:nvSpPr>
        <p:spPr>
          <a:xfrm rot="18900000">
            <a:off x="6191592" y="431596"/>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Barlow" panose="00000500000000000000" pitchFamily="2" charset="0"/>
              <a:ea typeface="+mn-ea"/>
              <a:cs typeface="+mn-cs"/>
            </a:endParaRPr>
          </a:p>
        </p:txBody>
      </p:sp>
      <p:sp>
        <p:nvSpPr>
          <p:cNvPr id="9" name="Parallelogram 2">
            <a:extLst>
              <a:ext uri="{FF2B5EF4-FFF2-40B4-BE49-F238E27FC236}">
                <a16:creationId xmlns:a16="http://schemas.microsoft.com/office/drawing/2014/main" id="{320521E6-DB52-E18F-D9C0-5F459AFBB86D}"/>
              </a:ext>
              <a:ext uri="{C183D7F6-B498-43B3-948B-1728B52AA6E4}">
                <adec:decorative xmlns:adec="http://schemas.microsoft.com/office/drawing/2017/decorative" val="1"/>
              </a:ext>
            </a:extLst>
          </p:cNvPr>
          <p:cNvSpPr/>
          <p:nvPr/>
        </p:nvSpPr>
        <p:spPr>
          <a:xfrm rot="8100000">
            <a:off x="7929848" y="5576008"/>
            <a:ext cx="3313714" cy="849494"/>
          </a:xfrm>
          <a:custGeom>
            <a:avLst/>
            <a:gdLst>
              <a:gd name="connsiteX0" fmla="*/ 2464220 w 3313714"/>
              <a:gd name="connsiteY0" fmla="*/ 0 h 849494"/>
              <a:gd name="connsiteX1" fmla="*/ 3313714 w 3313714"/>
              <a:gd name="connsiteY1" fmla="*/ 849494 h 849494"/>
              <a:gd name="connsiteX2" fmla="*/ 849494 w 3313714"/>
              <a:gd name="connsiteY2" fmla="*/ 849494 h 849494"/>
              <a:gd name="connsiteX3" fmla="*/ 0 w 3313714"/>
              <a:gd name="connsiteY3" fmla="*/ 0 h 849494"/>
            </a:gdLst>
            <a:ahLst/>
            <a:cxnLst>
              <a:cxn ang="0">
                <a:pos x="connsiteX0" y="connsiteY0"/>
              </a:cxn>
              <a:cxn ang="0">
                <a:pos x="connsiteX1" y="connsiteY1"/>
              </a:cxn>
              <a:cxn ang="0">
                <a:pos x="connsiteX2" y="connsiteY2"/>
              </a:cxn>
              <a:cxn ang="0">
                <a:pos x="connsiteX3" y="connsiteY3"/>
              </a:cxn>
            </a:cxnLst>
            <a:rect l="l" t="t" r="r" b="b"/>
            <a:pathLst>
              <a:path w="3313714" h="849494">
                <a:moveTo>
                  <a:pt x="2464220" y="0"/>
                </a:moveTo>
                <a:lnTo>
                  <a:pt x="3313714" y="849494"/>
                </a:lnTo>
                <a:lnTo>
                  <a:pt x="849494" y="8494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err="1">
              <a:ln>
                <a:noFill/>
              </a:ln>
              <a:solidFill>
                <a:srgbClr val="000000"/>
              </a:solidFill>
              <a:effectLst/>
              <a:uLnTx/>
              <a:uFillTx/>
              <a:latin typeface="Barlow" panose="00000500000000000000" pitchFamily="2" charset="0"/>
              <a:ea typeface="+mn-ea"/>
              <a:cs typeface="+mn-cs"/>
            </a:endParaRPr>
          </a:p>
        </p:txBody>
      </p:sp>
      <p:sp>
        <p:nvSpPr>
          <p:cNvPr id="8" name="Classification">
            <a:extLst>
              <a:ext uri="{FF2B5EF4-FFF2-40B4-BE49-F238E27FC236}">
                <a16:creationId xmlns:a16="http://schemas.microsoft.com/office/drawing/2014/main" id="{B42552E6-FE7D-E439-D933-8D9CB7017B0D}"/>
              </a:ext>
              <a:ext uri="{C183D7F6-B498-43B3-948B-1728B52AA6E4}">
                <adec:decorative xmlns:adec="http://schemas.microsoft.com/office/drawing/2017/decorative" val="0"/>
              </a:ext>
            </a:extLst>
          </p:cNvPr>
          <p:cNvSpPr txBox="1">
            <a:spLocks/>
          </p:cNvSpPr>
          <p:nvPr/>
        </p:nvSpPr>
        <p:spPr>
          <a:xfrm>
            <a:off x="440938" y="6490415"/>
            <a:ext cx="1371959" cy="123111"/>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Barlow" panose="00000500000000000000" pitchFamily="2" charset="0"/>
                <a:ea typeface="+mn-ea"/>
                <a:cs typeface="+mn-cs"/>
              </a:rPr>
              <a:t>© Ipsos </a:t>
            </a:r>
            <a:r>
              <a:rPr lang="en-US" sz="800">
                <a:solidFill>
                  <a:prstClr val="white"/>
                </a:solidFill>
                <a:latin typeface="Barlow" panose="00000500000000000000" pitchFamily="2" charset="0"/>
              </a:rPr>
              <a:t>B&amp;A</a:t>
            </a:r>
            <a:endParaRPr kumimoji="0" lang="en-US" sz="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2" name="Subtitle">
            <a:extLst>
              <a:ext uri="{FF2B5EF4-FFF2-40B4-BE49-F238E27FC236}">
                <a16:creationId xmlns:a16="http://schemas.microsoft.com/office/drawing/2014/main" id="{C8429B96-2957-71AF-0AC2-DBA7FE967EA2}"/>
              </a:ext>
            </a:extLst>
          </p:cNvPr>
          <p:cNvSpPr txBox="1">
            <a:spLocks/>
          </p:cNvSpPr>
          <p:nvPr/>
        </p:nvSpPr>
        <p:spPr>
          <a:xfrm>
            <a:off x="10432481" y="5762001"/>
            <a:ext cx="1645074" cy="369332"/>
          </a:xfrm>
          <a:prstGeom prst="rect">
            <a:avLst/>
          </a:prstGeom>
        </p:spPr>
        <p:txBody>
          <a:bodyPr vert="horz" wrap="square" lIns="0" tIns="0" rIns="18000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0" kern="1200">
                <a:solidFill>
                  <a:schemeClr val="bg1"/>
                </a:solidFill>
                <a:latin typeface="+mj-lt"/>
                <a:ea typeface="+mn-ea"/>
                <a:cs typeface="+mn-cs"/>
              </a:defRPr>
            </a:lvl1pPr>
            <a:lvl2pPr marL="457200" indent="0" algn="ctr"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500"/>
              </a:spcBef>
              <a:spcAft>
                <a:spcPts val="500"/>
              </a:spcAft>
              <a:buClrTx/>
              <a:buSzPct val="50000"/>
              <a:buFont typeface="HelveticaNeueLT Std Lt Cn" panose="020B0406020202030204" pitchFamily="34" charset="0"/>
              <a:buNone/>
              <a:tabLst/>
              <a:defRPr/>
            </a:pPr>
            <a:r>
              <a:rPr kumimoji="0" lang="en-GB" sz="2400" b="0" i="0" u="none" strike="noStrike" kern="1200" cap="none" spc="0" normalizeH="0" baseline="0" noProof="0">
                <a:ln>
                  <a:noFill/>
                </a:ln>
                <a:solidFill>
                  <a:srgbClr val="1DAFAD"/>
                </a:solidFill>
                <a:effectLst/>
                <a:uLnTx/>
                <a:uFillTx/>
                <a:latin typeface="Barlow Semi Condensed ExtraBold"/>
                <a:ea typeface="+mn-ea"/>
                <a:cs typeface="+mn-cs"/>
              </a:rPr>
              <a:t>Be Sure.</a:t>
            </a:r>
            <a:endParaRPr kumimoji="0" lang="en-GB" sz="2400" b="0" i="0" u="none" strike="noStrike" kern="1200" cap="none" spc="0" normalizeH="0" baseline="0" noProof="0">
              <a:ln>
                <a:noFill/>
              </a:ln>
              <a:solidFill>
                <a:srgbClr val="1DAFAD"/>
              </a:solidFill>
              <a:effectLst/>
              <a:uLnTx/>
              <a:uFillTx/>
              <a:latin typeface="Barlow" panose="00000500000000000000" pitchFamily="2" charset="0"/>
              <a:ea typeface="+mn-ea"/>
              <a:cs typeface="+mn-cs"/>
            </a:endParaRPr>
          </a:p>
        </p:txBody>
      </p:sp>
      <p:sp>
        <p:nvSpPr>
          <p:cNvPr id="13" name="Subtitle">
            <a:extLst>
              <a:ext uri="{FF2B5EF4-FFF2-40B4-BE49-F238E27FC236}">
                <a16:creationId xmlns:a16="http://schemas.microsoft.com/office/drawing/2014/main" id="{AE180F47-41F5-684D-B589-A61740BB6C82}"/>
              </a:ext>
            </a:extLst>
          </p:cNvPr>
          <p:cNvSpPr txBox="1">
            <a:spLocks/>
          </p:cNvSpPr>
          <p:nvPr/>
        </p:nvSpPr>
        <p:spPr>
          <a:xfrm>
            <a:off x="9194642" y="6246365"/>
            <a:ext cx="2903621" cy="369332"/>
          </a:xfrm>
          <a:prstGeom prst="rect">
            <a:avLst/>
          </a:prstGeom>
        </p:spPr>
        <p:txBody>
          <a:bodyPr vert="horz" wrap="square" lIns="0" tIns="0" rIns="18000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0" kern="1200">
                <a:solidFill>
                  <a:schemeClr val="bg1"/>
                </a:solidFill>
                <a:latin typeface="+mj-lt"/>
                <a:ea typeface="+mn-ea"/>
                <a:cs typeface="+mn-cs"/>
              </a:defRPr>
            </a:lvl1pPr>
            <a:lvl2pPr marL="457200" indent="0" algn="ctr"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500"/>
              </a:spcBef>
              <a:spcAft>
                <a:spcPts val="500"/>
              </a:spcAft>
              <a:buClrTx/>
              <a:buSzPct val="50000"/>
              <a:buFont typeface="HelveticaNeueLT Std Lt Cn" panose="020B0406020202030204" pitchFamily="34" charset="0"/>
              <a:buNone/>
              <a:tabLst/>
              <a:defRPr/>
            </a:pPr>
            <a:r>
              <a:rPr kumimoji="0" lang="en-GB" sz="2400" b="0" i="0" u="none" strike="noStrike" kern="1200" cap="none" spc="0" normalizeH="0" baseline="0" noProof="0">
                <a:ln>
                  <a:noFill/>
                </a:ln>
                <a:solidFill>
                  <a:srgbClr val="103C50"/>
                </a:solidFill>
                <a:effectLst/>
                <a:uLnTx/>
                <a:uFillTx/>
                <a:latin typeface="Barlow Semi Condensed ExtraBold"/>
                <a:ea typeface="+mn-ea"/>
                <a:cs typeface="+mn-cs"/>
              </a:rPr>
              <a:t>Delve Deeper.</a:t>
            </a:r>
            <a:endParaRPr kumimoji="0" lang="en-GB" sz="2400" b="0" i="0" u="none" strike="noStrike" kern="1200" cap="none" spc="0" normalizeH="0" baseline="0" noProof="0">
              <a:ln>
                <a:noFill/>
              </a:ln>
              <a:solidFill>
                <a:srgbClr val="103C50"/>
              </a:solidFill>
              <a:effectLst/>
              <a:uLnTx/>
              <a:uFillTx/>
              <a:latin typeface="Barlow" panose="00000500000000000000" pitchFamily="2" charset="0"/>
              <a:ea typeface="+mn-ea"/>
              <a:cs typeface="+mn-cs"/>
            </a:endParaRPr>
          </a:p>
        </p:txBody>
      </p:sp>
      <p:pic>
        <p:nvPicPr>
          <p:cNvPr id="16" name="Picture 15" descr="A blue and black logo&#10;&#10;Description automatically generated">
            <a:extLst>
              <a:ext uri="{FF2B5EF4-FFF2-40B4-BE49-F238E27FC236}">
                <a16:creationId xmlns:a16="http://schemas.microsoft.com/office/drawing/2014/main" id="{92B3C5CD-92EE-41E0-4847-E347324ABF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211" y="5592862"/>
            <a:ext cx="1228201" cy="584375"/>
          </a:xfrm>
          <a:prstGeom prst="rect">
            <a:avLst/>
          </a:prstGeom>
        </p:spPr>
      </p:pic>
      <p:sp>
        <p:nvSpPr>
          <p:cNvPr id="3" name="TextBox 2">
            <a:extLst>
              <a:ext uri="{FF2B5EF4-FFF2-40B4-BE49-F238E27FC236}">
                <a16:creationId xmlns:a16="http://schemas.microsoft.com/office/drawing/2014/main" id="{BAE7EF18-62D9-1AD0-E3FB-572B691AFD26}"/>
              </a:ext>
            </a:extLst>
          </p:cNvPr>
          <p:cNvSpPr txBox="1"/>
          <p:nvPr/>
        </p:nvSpPr>
        <p:spPr>
          <a:xfrm>
            <a:off x="385169" y="3007385"/>
            <a:ext cx="2144672" cy="923330"/>
          </a:xfrm>
          <a:prstGeom prst="rect">
            <a:avLst/>
          </a:prstGeom>
          <a:noFill/>
        </p:spPr>
        <p:txBody>
          <a:bodyPr wrap="square">
            <a:spAutoFit/>
          </a:bodyPr>
          <a:lstStyle/>
          <a:p>
            <a:r>
              <a:rPr lang="en-IE" sz="1800" b="0" i="0" u="none" strike="noStrike" baseline="0" dirty="0">
                <a:solidFill>
                  <a:schemeClr val="bg1"/>
                </a:solidFill>
              </a:rPr>
              <a:t>A REPORT INTO </a:t>
            </a:r>
            <a:br>
              <a:rPr lang="en-IE" sz="1800" b="0" i="0" u="none" strike="noStrike" baseline="0" dirty="0">
                <a:solidFill>
                  <a:schemeClr val="bg1"/>
                </a:solidFill>
              </a:rPr>
            </a:br>
            <a:r>
              <a:rPr lang="en-US" sz="1800" b="0" i="0" u="none" strike="noStrike" baseline="0" dirty="0">
                <a:solidFill>
                  <a:schemeClr val="bg1"/>
                </a:solidFill>
              </a:rPr>
              <a:t>THE LIVES OF IRISH 18-29-YEAR-OLDS </a:t>
            </a:r>
            <a:endParaRPr lang="en-IE" sz="1100" dirty="0">
              <a:solidFill>
                <a:schemeClr val="bg1"/>
              </a:solidFill>
              <a:cs typeface="Arial" panose="020B0604020202020204" pitchFamily="34" charset="0"/>
            </a:endParaRPr>
          </a:p>
        </p:txBody>
      </p:sp>
      <p:sp>
        <p:nvSpPr>
          <p:cNvPr id="24" name="TextBox 23">
            <a:extLst>
              <a:ext uri="{FF2B5EF4-FFF2-40B4-BE49-F238E27FC236}">
                <a16:creationId xmlns:a16="http://schemas.microsoft.com/office/drawing/2014/main" id="{213923E5-1C0B-F197-D5C9-C41A7DE97083}"/>
              </a:ext>
            </a:extLst>
          </p:cNvPr>
          <p:cNvSpPr txBox="1"/>
          <p:nvPr/>
        </p:nvSpPr>
        <p:spPr>
          <a:xfrm>
            <a:off x="385169" y="4753894"/>
            <a:ext cx="1961792" cy="769441"/>
          </a:xfrm>
          <a:prstGeom prst="rect">
            <a:avLst/>
          </a:prstGeom>
          <a:noFill/>
        </p:spPr>
        <p:txBody>
          <a:bodyPr wrap="square">
            <a:spAutoFit/>
          </a:bodyPr>
          <a:lstStyle/>
          <a:p>
            <a:r>
              <a:rPr lang="en-IE" sz="1100" dirty="0">
                <a:solidFill>
                  <a:schemeClr val="bg1"/>
                </a:solidFill>
                <a:cs typeface="Arial" panose="020B0604020202020204" pitchFamily="34" charset="0"/>
              </a:rPr>
              <a:t>Prepared by: Niall Brennan, John O’Mahony, Laura Barbonetti and Bianca Copeland</a:t>
            </a:r>
          </a:p>
        </p:txBody>
      </p:sp>
    </p:spTree>
    <p:extLst>
      <p:ext uri="{BB962C8B-B14F-4D97-AF65-F5344CB8AC3E}">
        <p14:creationId xmlns:p14="http://schemas.microsoft.com/office/powerpoint/2010/main" val="3436600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Box">
            <a:extLst>
              <a:ext uri="{FF2B5EF4-FFF2-40B4-BE49-F238E27FC236}">
                <a16:creationId xmlns:a16="http://schemas.microsoft.com/office/drawing/2014/main" id="{F14C9B6B-9B03-A03A-B4B2-4F7348D0B3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444569" y="-5"/>
            <a:ext cx="2597081" cy="5948363"/>
          </a:xfrm>
          <a:prstGeom prst="snip1Rect">
            <a:avLst>
              <a:gd name="adj" fmla="val 1422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1200">
              <a:solidFill>
                <a:schemeClr val="tx1"/>
              </a:solidFill>
            </a:endParaRPr>
          </a:p>
        </p:txBody>
      </p:sp>
      <p:sp>
        <p:nvSpPr>
          <p:cNvPr id="3" name="Title">
            <a:extLst>
              <a:ext uri="{FF2B5EF4-FFF2-40B4-BE49-F238E27FC236}">
                <a16:creationId xmlns:a16="http://schemas.microsoft.com/office/drawing/2014/main" id="{6C0C1CC1-6816-4EE9-84CF-8E9B1291D3F0}"/>
              </a:ext>
            </a:extLst>
          </p:cNvPr>
          <p:cNvSpPr>
            <a:spLocks noGrp="1"/>
          </p:cNvSpPr>
          <p:nvPr>
            <p:ph type="title"/>
          </p:nvPr>
        </p:nvSpPr>
        <p:spPr>
          <a:xfrm>
            <a:off x="550506" y="701874"/>
            <a:ext cx="2491144" cy="715669"/>
          </a:xfrm>
        </p:spPr>
        <p:txBody>
          <a:bodyPr/>
          <a:lstStyle/>
          <a:p>
            <a:r>
              <a:rPr lang="en-GB" sz="3600"/>
              <a:t>Research objectives</a:t>
            </a:r>
          </a:p>
        </p:txBody>
      </p:sp>
      <p:sp>
        <p:nvSpPr>
          <p:cNvPr id="4" name="Placeholder">
            <a:extLst>
              <a:ext uri="{FF2B5EF4-FFF2-40B4-BE49-F238E27FC236}">
                <a16:creationId xmlns:a16="http://schemas.microsoft.com/office/drawing/2014/main" id="{2C2DEE77-AA4E-7406-D7E4-8EDD0D81030E}"/>
              </a:ext>
            </a:extLst>
          </p:cNvPr>
          <p:cNvSpPr txBox="1"/>
          <p:nvPr/>
        </p:nvSpPr>
        <p:spPr>
          <a:xfrm>
            <a:off x="558800" y="2086971"/>
            <a:ext cx="2282598" cy="1015663"/>
          </a:xfrm>
          <a:prstGeom prst="rect">
            <a:avLst/>
          </a:prstGeom>
          <a:noFill/>
        </p:spPr>
        <p:txBody>
          <a:bodyPr wrap="square" lIns="0" tIns="0" rIns="0" bIns="0" rtlCol="0" anchor="t">
            <a:spAutoFit/>
          </a:bodyPr>
          <a:lstStyle/>
          <a:p>
            <a:pPr>
              <a:lnSpc>
                <a:spcPct val="112000"/>
              </a:lnSpc>
              <a:spcBef>
                <a:spcPts val="400"/>
              </a:spcBef>
              <a:spcAft>
                <a:spcPts val="400"/>
              </a:spcAft>
            </a:pPr>
            <a:r>
              <a:rPr lang="en-US" sz="2000" dirty="0">
                <a:solidFill>
                  <a:schemeClr val="bg1"/>
                </a:solidFill>
                <a:ea typeface="Barlow" panose="020F0502020204030204" pitchFamily="34" charset="0"/>
              </a:rPr>
              <a:t>T</a:t>
            </a:r>
            <a:r>
              <a:rPr lang="en-US" sz="2000" dirty="0">
                <a:solidFill>
                  <a:schemeClr val="bg1"/>
                </a:solidFill>
                <a:effectLst/>
                <a:ea typeface="Barlow" panose="020F0502020204030204" pitchFamily="34" charset="0"/>
              </a:rPr>
              <a:t>he key objectives of this research was to understand: </a:t>
            </a:r>
          </a:p>
        </p:txBody>
      </p:sp>
      <p:sp>
        <p:nvSpPr>
          <p:cNvPr id="7" name="Placeholder 1">
            <a:extLst>
              <a:ext uri="{FF2B5EF4-FFF2-40B4-BE49-F238E27FC236}">
                <a16:creationId xmlns:a16="http://schemas.microsoft.com/office/drawing/2014/main" id="{C883EB40-27CB-8961-C5E7-747159ED616B}"/>
              </a:ext>
            </a:extLst>
          </p:cNvPr>
          <p:cNvSpPr>
            <a:spLocks noGrp="1"/>
          </p:cNvSpPr>
          <p:nvPr>
            <p:ph type="body" sz="quarter" idx="10"/>
          </p:nvPr>
        </p:nvSpPr>
        <p:spPr>
          <a:xfrm>
            <a:off x="3307535" y="4159251"/>
            <a:ext cx="2427197" cy="1042275"/>
          </a:xfrm>
        </p:spPr>
        <p:txBody>
          <a:bodyPr numCol="1">
            <a:normAutofit fontScale="92500"/>
          </a:bodyPr>
          <a:lstStyle/>
          <a:p>
            <a:r>
              <a:rPr lang="en-US" sz="1800" dirty="0">
                <a:solidFill>
                  <a:schemeClr val="tx1">
                    <a:lumMod val="85000"/>
                    <a:lumOff val="15000"/>
                  </a:schemeClr>
                </a:solidFill>
              </a:rPr>
              <a:t>What is the </a:t>
            </a:r>
            <a:r>
              <a:rPr lang="en-US" sz="1800" b="1" dirty="0">
                <a:solidFill>
                  <a:schemeClr val="tx1">
                    <a:lumMod val="85000"/>
                    <a:lumOff val="15000"/>
                  </a:schemeClr>
                </a:solidFill>
              </a:rPr>
              <a:t>experience of life </a:t>
            </a:r>
            <a:r>
              <a:rPr lang="en-US" sz="1800" dirty="0">
                <a:solidFill>
                  <a:schemeClr val="tx1">
                    <a:lumMod val="85000"/>
                    <a:lumOff val="15000"/>
                  </a:schemeClr>
                </a:solidFill>
              </a:rPr>
              <a:t>like for 18 to 29-year- olds living in Ireland.</a:t>
            </a:r>
          </a:p>
          <a:p>
            <a:endParaRPr lang="en-GB" sz="1600" dirty="0">
              <a:solidFill>
                <a:schemeClr val="tx1">
                  <a:lumMod val="85000"/>
                  <a:lumOff val="15000"/>
                </a:schemeClr>
              </a:solidFill>
            </a:endParaRPr>
          </a:p>
        </p:txBody>
      </p:sp>
      <p:sp>
        <p:nvSpPr>
          <p:cNvPr id="16" name="Placeholder 1">
            <a:extLst>
              <a:ext uri="{FF2B5EF4-FFF2-40B4-BE49-F238E27FC236}">
                <a16:creationId xmlns:a16="http://schemas.microsoft.com/office/drawing/2014/main" id="{28277D5B-F1A4-3711-2303-413858E6597D}"/>
              </a:ext>
            </a:extLst>
          </p:cNvPr>
          <p:cNvSpPr txBox="1">
            <a:spLocks/>
          </p:cNvSpPr>
          <p:nvPr/>
        </p:nvSpPr>
        <p:spPr>
          <a:xfrm>
            <a:off x="6243551" y="4162825"/>
            <a:ext cx="2427197" cy="1042275"/>
          </a:xfrm>
          <a:prstGeom prst="rect">
            <a:avLst/>
          </a:prstGeom>
        </p:spPr>
        <p:txBody>
          <a:bodyPr vert="horz" lIns="0" tIns="0" rIns="0" bIns="0" numCol="1" spcCol="288000" rtlCol="0">
            <a:normAutofit/>
          </a:bodyPr>
          <a:lstStyle>
            <a:lvl1pPr marL="0" indent="0" algn="l" defTabSz="914400" rtl="0" eaLnBrk="1" latinLnBrk="0" hangingPunct="1">
              <a:lnSpc>
                <a:spcPct val="120000"/>
              </a:lnSpc>
              <a:spcBef>
                <a:spcPts val="400"/>
              </a:spcBef>
              <a:spcAft>
                <a:spcPts val="400"/>
              </a:spcAft>
              <a:buSzPct val="100000"/>
              <a:buFont typeface="Wingdings 2" panose="05020102010507070707" pitchFamily="18" charset="2"/>
              <a:buNone/>
              <a:defRPr sz="1200" b="0" kern="1200">
                <a:solidFill>
                  <a:schemeClr val="tx1"/>
                </a:solidFill>
                <a:latin typeface="Barlow" panose="00000500000000000000" pitchFamily="2" charset="0"/>
                <a:ea typeface="+mn-ea"/>
                <a:cs typeface="+mn-cs"/>
              </a:defRPr>
            </a:lvl1pPr>
            <a:lvl2pPr marL="180975" indent="-180975" algn="l" defTabSz="914400" rtl="0" eaLnBrk="1" latinLnBrk="0" hangingPunct="1">
              <a:lnSpc>
                <a:spcPct val="120000"/>
              </a:lnSpc>
              <a:spcBef>
                <a:spcPts val="400"/>
              </a:spcBef>
              <a:spcAft>
                <a:spcPts val="400"/>
              </a:spcAft>
              <a:buSzPct val="100000"/>
              <a:buFont typeface="Arial" panose="020B0604020202020204" pitchFamily="34" charset="0"/>
              <a:buChar char="•"/>
              <a:defRPr lang="en-US" sz="1200" kern="1200" dirty="0">
                <a:solidFill>
                  <a:schemeClr val="tx1"/>
                </a:solidFill>
                <a:latin typeface="Barlow" panose="00000500000000000000" pitchFamily="2" charset="0"/>
                <a:ea typeface="+mn-ea"/>
                <a:cs typeface="+mn-cs"/>
              </a:defRPr>
            </a:lvl2pPr>
            <a:lvl3pPr marL="542925" indent="-173038" algn="l" defTabSz="914400" rtl="0" eaLnBrk="1" latinLnBrk="0" hangingPunct="1">
              <a:lnSpc>
                <a:spcPct val="120000"/>
              </a:lnSpc>
              <a:spcBef>
                <a:spcPts val="400"/>
              </a:spcBef>
              <a:spcAft>
                <a:spcPts val="400"/>
              </a:spcAft>
              <a:buFont typeface="Barlow" panose="020B0604020202020204" pitchFamily="34" charset="0"/>
              <a:buChar char="‒"/>
              <a:defRPr sz="1200" kern="1200">
                <a:solidFill>
                  <a:schemeClr val="tx1"/>
                </a:solidFill>
                <a:latin typeface="Barlow" panose="00000500000000000000" pitchFamily="2" charset="0"/>
                <a:ea typeface="+mn-ea"/>
                <a:cs typeface="+mn-cs"/>
              </a:defRPr>
            </a:lvl3pPr>
            <a:lvl4pPr marL="987425" indent="-228600" algn="l" defTabSz="914400" rtl="0" eaLnBrk="1" latinLnBrk="0" hangingPunct="1">
              <a:lnSpc>
                <a:spcPct val="120000"/>
              </a:lnSpc>
              <a:spcBef>
                <a:spcPts val="400"/>
              </a:spcBef>
              <a:spcAft>
                <a:spcPts val="400"/>
              </a:spcAft>
              <a:buFont typeface="Barlow" panose="020B0604020202020204" pitchFamily="34" charset="0"/>
              <a:buChar char="•"/>
              <a:defRPr sz="1200" kern="1200">
                <a:solidFill>
                  <a:schemeClr val="tx1"/>
                </a:solidFill>
                <a:latin typeface="Barlow" panose="00000500000000000000" pitchFamily="2" charset="0"/>
                <a:ea typeface="+mn-ea"/>
                <a:cs typeface="+mn-cs"/>
              </a:defRPr>
            </a:lvl4pPr>
            <a:lvl5pPr marL="1033463" indent="0" algn="l" defTabSz="914400" rtl="0" eaLnBrk="1" latinLnBrk="0" hangingPunct="1">
              <a:lnSpc>
                <a:spcPct val="120000"/>
              </a:lnSpc>
              <a:spcBef>
                <a:spcPts val="400"/>
              </a:spcBef>
              <a:spcAft>
                <a:spcPts val="400"/>
              </a:spcAft>
              <a:buFont typeface="Barlow" panose="020B0406020202030204" pitchFamily="34" charset="0"/>
              <a:buNone/>
              <a:defRPr sz="1200" kern="1200">
                <a:solidFill>
                  <a:schemeClr val="tx1"/>
                </a:solidFill>
                <a:latin typeface="Barlow" panose="00000500000000000000" pitchFamily="2" charset="0"/>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85000"/>
                    <a:lumOff val="15000"/>
                  </a:schemeClr>
                </a:solidFill>
              </a:rPr>
              <a:t>What are their </a:t>
            </a:r>
            <a:r>
              <a:rPr lang="en-US" sz="1800" b="1" dirty="0">
                <a:solidFill>
                  <a:schemeClr val="tx1">
                    <a:lumMod val="85000"/>
                    <a:lumOff val="15000"/>
                  </a:schemeClr>
                </a:solidFill>
              </a:rPr>
              <a:t>priorities</a:t>
            </a:r>
            <a:r>
              <a:rPr lang="en-US" sz="1800" dirty="0">
                <a:solidFill>
                  <a:schemeClr val="tx1">
                    <a:lumMod val="85000"/>
                    <a:lumOff val="15000"/>
                  </a:schemeClr>
                </a:solidFill>
              </a:rPr>
              <a:t>, </a:t>
            </a:r>
            <a:r>
              <a:rPr lang="en-US" sz="1800" b="1" dirty="0">
                <a:solidFill>
                  <a:schemeClr val="tx1">
                    <a:lumMod val="85000"/>
                    <a:lumOff val="15000"/>
                  </a:schemeClr>
                </a:solidFill>
              </a:rPr>
              <a:t>desires</a:t>
            </a:r>
            <a:r>
              <a:rPr lang="en-US" sz="1800" dirty="0">
                <a:solidFill>
                  <a:schemeClr val="tx1">
                    <a:lumMod val="85000"/>
                    <a:lumOff val="15000"/>
                  </a:schemeClr>
                </a:solidFill>
              </a:rPr>
              <a:t> and </a:t>
            </a:r>
            <a:r>
              <a:rPr lang="en-US" sz="1800" b="1" dirty="0">
                <a:solidFill>
                  <a:schemeClr val="tx1">
                    <a:lumMod val="85000"/>
                    <a:lumOff val="15000"/>
                  </a:schemeClr>
                </a:solidFill>
              </a:rPr>
              <a:t>hopes</a:t>
            </a:r>
            <a:r>
              <a:rPr lang="en-US" sz="1800" dirty="0">
                <a:solidFill>
                  <a:schemeClr val="tx1">
                    <a:lumMod val="85000"/>
                    <a:lumOff val="15000"/>
                  </a:schemeClr>
                </a:solidFill>
              </a:rPr>
              <a:t> for the future.</a:t>
            </a:r>
          </a:p>
          <a:p>
            <a:endParaRPr lang="en-GB" sz="1600" dirty="0">
              <a:solidFill>
                <a:schemeClr val="tx1">
                  <a:lumMod val="85000"/>
                  <a:lumOff val="15000"/>
                </a:schemeClr>
              </a:solidFill>
            </a:endParaRPr>
          </a:p>
        </p:txBody>
      </p:sp>
      <p:pic>
        <p:nvPicPr>
          <p:cNvPr id="19" name="Picture 18" descr="A group of people sitting around a table&#10;&#10;Description automatically generated">
            <a:extLst>
              <a:ext uri="{FF2B5EF4-FFF2-40B4-BE49-F238E27FC236}">
                <a16:creationId xmlns:a16="http://schemas.microsoft.com/office/drawing/2014/main" id="{4D2289BD-CD5C-1262-F88C-2123EF9D5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183" y="2179526"/>
            <a:ext cx="2653183" cy="1770458"/>
          </a:xfrm>
          <a:prstGeom prst="rect">
            <a:avLst/>
          </a:prstGeom>
        </p:spPr>
      </p:pic>
      <p:pic>
        <p:nvPicPr>
          <p:cNvPr id="23" name="Picture 22" descr="A person holding a plant and a person carrying a box&#10;&#10;Description automatically generated">
            <a:extLst>
              <a:ext uri="{FF2B5EF4-FFF2-40B4-BE49-F238E27FC236}">
                <a16:creationId xmlns:a16="http://schemas.microsoft.com/office/drawing/2014/main" id="{D1CF260D-F288-EA68-5716-067DA68B8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255" y="2179526"/>
            <a:ext cx="2687962" cy="1791975"/>
          </a:xfrm>
          <a:prstGeom prst="rect">
            <a:avLst/>
          </a:prstGeom>
        </p:spPr>
      </p:pic>
      <p:sp>
        <p:nvSpPr>
          <p:cNvPr id="24" name="Placeholder 1">
            <a:extLst>
              <a:ext uri="{FF2B5EF4-FFF2-40B4-BE49-F238E27FC236}">
                <a16:creationId xmlns:a16="http://schemas.microsoft.com/office/drawing/2014/main" id="{36D36529-80F7-F6A2-1EEB-18E59F53BAAF}"/>
              </a:ext>
            </a:extLst>
          </p:cNvPr>
          <p:cNvSpPr txBox="1">
            <a:spLocks/>
          </p:cNvSpPr>
          <p:nvPr/>
        </p:nvSpPr>
        <p:spPr>
          <a:xfrm>
            <a:off x="9091514" y="4169582"/>
            <a:ext cx="2427197" cy="1042275"/>
          </a:xfrm>
          <a:prstGeom prst="rect">
            <a:avLst/>
          </a:prstGeom>
        </p:spPr>
        <p:txBody>
          <a:bodyPr vert="horz" lIns="0" tIns="0" rIns="0" bIns="0" numCol="1" spcCol="288000" rtlCol="0">
            <a:normAutofit/>
          </a:bodyPr>
          <a:lstStyle>
            <a:lvl1pPr marL="0" indent="0" algn="l" defTabSz="914400" rtl="0" eaLnBrk="1" latinLnBrk="0" hangingPunct="1">
              <a:lnSpc>
                <a:spcPct val="120000"/>
              </a:lnSpc>
              <a:spcBef>
                <a:spcPts val="400"/>
              </a:spcBef>
              <a:spcAft>
                <a:spcPts val="400"/>
              </a:spcAft>
              <a:buSzPct val="100000"/>
              <a:buFont typeface="Wingdings 2" panose="05020102010507070707" pitchFamily="18" charset="2"/>
              <a:buNone/>
              <a:defRPr sz="1200" b="0" kern="1200">
                <a:solidFill>
                  <a:schemeClr val="tx1"/>
                </a:solidFill>
                <a:latin typeface="Barlow" panose="00000500000000000000" pitchFamily="2" charset="0"/>
                <a:ea typeface="+mn-ea"/>
                <a:cs typeface="+mn-cs"/>
              </a:defRPr>
            </a:lvl1pPr>
            <a:lvl2pPr marL="180975" indent="-180975" algn="l" defTabSz="914400" rtl="0" eaLnBrk="1" latinLnBrk="0" hangingPunct="1">
              <a:lnSpc>
                <a:spcPct val="120000"/>
              </a:lnSpc>
              <a:spcBef>
                <a:spcPts val="400"/>
              </a:spcBef>
              <a:spcAft>
                <a:spcPts val="400"/>
              </a:spcAft>
              <a:buSzPct val="100000"/>
              <a:buFont typeface="Arial" panose="020B0604020202020204" pitchFamily="34" charset="0"/>
              <a:buChar char="•"/>
              <a:defRPr lang="en-US" sz="1200" kern="1200" dirty="0">
                <a:solidFill>
                  <a:schemeClr val="tx1"/>
                </a:solidFill>
                <a:latin typeface="Barlow" panose="00000500000000000000" pitchFamily="2" charset="0"/>
                <a:ea typeface="+mn-ea"/>
                <a:cs typeface="+mn-cs"/>
              </a:defRPr>
            </a:lvl2pPr>
            <a:lvl3pPr marL="542925" indent="-173038" algn="l" defTabSz="914400" rtl="0" eaLnBrk="1" latinLnBrk="0" hangingPunct="1">
              <a:lnSpc>
                <a:spcPct val="120000"/>
              </a:lnSpc>
              <a:spcBef>
                <a:spcPts val="400"/>
              </a:spcBef>
              <a:spcAft>
                <a:spcPts val="400"/>
              </a:spcAft>
              <a:buFont typeface="Barlow" panose="020B0604020202020204" pitchFamily="34" charset="0"/>
              <a:buChar char="‒"/>
              <a:defRPr sz="1200" kern="1200">
                <a:solidFill>
                  <a:schemeClr val="tx1"/>
                </a:solidFill>
                <a:latin typeface="Barlow" panose="00000500000000000000" pitchFamily="2" charset="0"/>
                <a:ea typeface="+mn-ea"/>
                <a:cs typeface="+mn-cs"/>
              </a:defRPr>
            </a:lvl3pPr>
            <a:lvl4pPr marL="987425" indent="-228600" algn="l" defTabSz="914400" rtl="0" eaLnBrk="1" latinLnBrk="0" hangingPunct="1">
              <a:lnSpc>
                <a:spcPct val="120000"/>
              </a:lnSpc>
              <a:spcBef>
                <a:spcPts val="400"/>
              </a:spcBef>
              <a:spcAft>
                <a:spcPts val="400"/>
              </a:spcAft>
              <a:buFont typeface="Barlow" panose="020B0604020202020204" pitchFamily="34" charset="0"/>
              <a:buChar char="•"/>
              <a:defRPr sz="1200" kern="1200">
                <a:solidFill>
                  <a:schemeClr val="tx1"/>
                </a:solidFill>
                <a:latin typeface="Barlow" panose="00000500000000000000" pitchFamily="2" charset="0"/>
                <a:ea typeface="+mn-ea"/>
                <a:cs typeface="+mn-cs"/>
              </a:defRPr>
            </a:lvl4pPr>
            <a:lvl5pPr marL="1033463" indent="0" algn="l" defTabSz="914400" rtl="0" eaLnBrk="1" latinLnBrk="0" hangingPunct="1">
              <a:lnSpc>
                <a:spcPct val="120000"/>
              </a:lnSpc>
              <a:spcBef>
                <a:spcPts val="400"/>
              </a:spcBef>
              <a:spcAft>
                <a:spcPts val="400"/>
              </a:spcAft>
              <a:buFont typeface="Barlow" panose="020B0406020202030204" pitchFamily="34" charset="0"/>
              <a:buNone/>
              <a:defRPr sz="1200" kern="1200">
                <a:solidFill>
                  <a:schemeClr val="tx1"/>
                </a:solidFill>
                <a:latin typeface="Barlow" panose="00000500000000000000" pitchFamily="2" charset="0"/>
                <a:ea typeface="+mn-ea"/>
                <a:cs typeface="+mn-cs"/>
              </a:defRPr>
            </a:lvl5pPr>
            <a:lvl6pPr marL="25146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Barlow"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85000"/>
                    <a:lumOff val="15000"/>
                  </a:schemeClr>
                </a:solidFill>
              </a:rPr>
              <a:t>What are the </a:t>
            </a:r>
            <a:r>
              <a:rPr lang="en-US" sz="1800" b="1" dirty="0">
                <a:solidFill>
                  <a:schemeClr val="tx1">
                    <a:lumMod val="85000"/>
                    <a:lumOff val="15000"/>
                  </a:schemeClr>
                </a:solidFill>
              </a:rPr>
              <a:t>challenges they face.</a:t>
            </a:r>
          </a:p>
        </p:txBody>
      </p:sp>
      <p:pic>
        <p:nvPicPr>
          <p:cNvPr id="26" name="Picture 25" descr="A person with her head in her hand looking at a calculator&#10;&#10;Description automatically generated">
            <a:extLst>
              <a:ext uri="{FF2B5EF4-FFF2-40B4-BE49-F238E27FC236}">
                <a16:creationId xmlns:a16="http://schemas.microsoft.com/office/drawing/2014/main" id="{A8C54304-AE9A-DBCE-BB72-34AED1994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4218" y="2179526"/>
            <a:ext cx="2654689" cy="1791975"/>
          </a:xfrm>
          <a:prstGeom prst="rect">
            <a:avLst/>
          </a:prstGeom>
        </p:spPr>
      </p:pic>
    </p:spTree>
    <p:extLst>
      <p:ext uri="{BB962C8B-B14F-4D97-AF65-F5344CB8AC3E}">
        <p14:creationId xmlns:p14="http://schemas.microsoft.com/office/powerpoint/2010/main" val="429313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ckground Box">
            <a:extLst>
              <a:ext uri="{FF2B5EF4-FFF2-40B4-BE49-F238E27FC236}">
                <a16:creationId xmlns:a16="http://schemas.microsoft.com/office/drawing/2014/main" id="{AABD115E-E804-1690-6C89-843273A72FEA}"/>
              </a:ext>
              <a:ext uri="{C183D7F6-B498-43B3-948B-1728B52AA6E4}">
                <adec:decorative xmlns:adec="http://schemas.microsoft.com/office/drawing/2017/decorative" val="1"/>
              </a:ext>
            </a:extLst>
          </p:cNvPr>
          <p:cNvSpPr/>
          <p:nvPr/>
        </p:nvSpPr>
        <p:spPr>
          <a:xfrm flipV="1">
            <a:off x="444569" y="1341829"/>
            <a:ext cx="2597081" cy="4778060"/>
          </a:xfrm>
          <a:prstGeom prst="snip1Rect">
            <a:avLst>
              <a:gd name="adj" fmla="val 1422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1200">
              <a:solidFill>
                <a:schemeClr val="tx1"/>
              </a:solidFill>
            </a:endParaRPr>
          </a:p>
        </p:txBody>
      </p:sp>
      <p:pic>
        <p:nvPicPr>
          <p:cNvPr id="12" name="Picture 11">
            <a:extLst>
              <a:ext uri="{FF2B5EF4-FFF2-40B4-BE49-F238E27FC236}">
                <a16:creationId xmlns:a16="http://schemas.microsoft.com/office/drawing/2014/main" id="{343B2AFB-E3A0-4983-145D-823057A2F79D}"/>
              </a:ext>
            </a:extLst>
          </p:cNvPr>
          <p:cNvPicPr>
            <a:picLocks noChangeAspect="1"/>
          </p:cNvPicPr>
          <p:nvPr/>
        </p:nvPicPr>
        <p:blipFill rotWithShape="1">
          <a:blip r:embed="rId2"/>
          <a:srcRect l="53276"/>
          <a:stretch/>
        </p:blipFill>
        <p:spPr>
          <a:xfrm>
            <a:off x="9584216" y="4032769"/>
            <a:ext cx="2163216" cy="2093819"/>
          </a:xfrm>
          <a:prstGeom prst="rect">
            <a:avLst/>
          </a:prstGeom>
        </p:spPr>
      </p:pic>
      <p:sp>
        <p:nvSpPr>
          <p:cNvPr id="4" name="Rectangle 3">
            <a:extLst>
              <a:ext uri="{FF2B5EF4-FFF2-40B4-BE49-F238E27FC236}">
                <a16:creationId xmlns:a16="http://schemas.microsoft.com/office/drawing/2014/main" id="{634167CA-BF27-24C9-DBDE-6D2405B999C6}"/>
              </a:ext>
            </a:extLst>
          </p:cNvPr>
          <p:cNvSpPr/>
          <p:nvPr/>
        </p:nvSpPr>
        <p:spPr>
          <a:xfrm>
            <a:off x="3328052" y="1383781"/>
            <a:ext cx="3455120" cy="6968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Qualitative research</a:t>
            </a:r>
            <a:endParaRPr lang="en-IE" sz="2400" b="1">
              <a:solidFill>
                <a:schemeClr val="tx1"/>
              </a:solidFill>
            </a:endParaRPr>
          </a:p>
        </p:txBody>
      </p:sp>
      <p:sp>
        <p:nvSpPr>
          <p:cNvPr id="5" name="TextBox 6">
            <a:extLst>
              <a:ext uri="{FF2B5EF4-FFF2-40B4-BE49-F238E27FC236}">
                <a16:creationId xmlns:a16="http://schemas.microsoft.com/office/drawing/2014/main" id="{8B9FF555-CBF3-7E05-DE9C-89A8F54A25B6}"/>
              </a:ext>
            </a:extLst>
          </p:cNvPr>
          <p:cNvSpPr txBox="1"/>
          <p:nvPr/>
        </p:nvSpPr>
        <p:spPr>
          <a:xfrm>
            <a:off x="558220" y="1436629"/>
            <a:ext cx="2388079" cy="415498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dirty="0">
              <a:latin typeface="Barlow" panose="00000500000000000000" pitchFamily="2" charset="0"/>
            </a:endParaRPr>
          </a:p>
          <a:p>
            <a:r>
              <a:rPr lang="en-US" sz="1600" b="0" i="0" dirty="0">
                <a:effectLst/>
                <a:latin typeface="Barlow" panose="00000500000000000000" pitchFamily="2" charset="0"/>
              </a:rPr>
              <a:t>Through this qualitative approach of an </a:t>
            </a:r>
            <a:r>
              <a:rPr lang="en-US" sz="1600" b="1" i="0" dirty="0">
                <a:effectLst/>
                <a:latin typeface="Barlow" panose="00000500000000000000" pitchFamily="2" charset="0"/>
              </a:rPr>
              <a:t>ethnographic digital diary</a:t>
            </a:r>
            <a:r>
              <a:rPr lang="en-US" sz="1600" b="0" i="0" dirty="0">
                <a:effectLst/>
                <a:latin typeface="Barlow" panose="00000500000000000000" pitchFamily="2" charset="0"/>
              </a:rPr>
              <a:t>, we collected </a:t>
            </a:r>
            <a:r>
              <a:rPr lang="en-US" sz="2400" b="1" i="0" dirty="0">
                <a:effectLst/>
                <a:latin typeface="Barlow" panose="00000500000000000000" pitchFamily="2" charset="0"/>
              </a:rPr>
              <a:t>over 150 videos </a:t>
            </a:r>
            <a:r>
              <a:rPr lang="en-US" sz="1600" b="0" i="0" dirty="0">
                <a:effectLst/>
                <a:latin typeface="Barlow" panose="00000500000000000000" pitchFamily="2" charset="0"/>
              </a:rPr>
              <a:t>totaling </a:t>
            </a:r>
            <a:r>
              <a:rPr lang="en-US" sz="2400" b="1" i="0" dirty="0">
                <a:effectLst/>
                <a:latin typeface="Barlow" panose="00000500000000000000" pitchFamily="2" charset="0"/>
              </a:rPr>
              <a:t>12+ hours </a:t>
            </a:r>
            <a:r>
              <a:rPr lang="en-US" sz="1600" b="0" i="0" dirty="0">
                <a:effectLst/>
                <a:latin typeface="Barlow" panose="00000500000000000000" pitchFamily="2" charset="0"/>
              </a:rPr>
              <a:t>in selfie style video footage. </a:t>
            </a:r>
          </a:p>
          <a:p>
            <a:endParaRPr lang="en-US" sz="1600" dirty="0">
              <a:latin typeface="Barlow" panose="00000500000000000000" pitchFamily="2" charset="0"/>
            </a:endParaRPr>
          </a:p>
          <a:p>
            <a:r>
              <a:rPr lang="en-US" sz="1600" b="1" i="0" dirty="0">
                <a:effectLst/>
                <a:latin typeface="Barlow" panose="00000500000000000000" pitchFamily="2" charset="0"/>
              </a:rPr>
              <a:t>This has allowed us to capture </a:t>
            </a:r>
            <a:r>
              <a:rPr lang="en-US" sz="2000" b="1" i="0" dirty="0">
                <a:effectLst/>
                <a:latin typeface="Barlow" panose="00000500000000000000" pitchFamily="2" charset="0"/>
              </a:rPr>
              <a:t>an authentic version of </a:t>
            </a:r>
            <a:r>
              <a:rPr lang="en-US" sz="2000" b="1" dirty="0">
                <a:latin typeface="Barlow" panose="00000500000000000000" pitchFamily="2" charset="0"/>
              </a:rPr>
              <a:t>the lives of young people in Ireland today…</a:t>
            </a:r>
            <a:endParaRPr lang="en-IE" sz="1600" dirty="0"/>
          </a:p>
        </p:txBody>
      </p:sp>
      <p:sp>
        <p:nvSpPr>
          <p:cNvPr id="7" name="Rectangle 6">
            <a:extLst>
              <a:ext uri="{FF2B5EF4-FFF2-40B4-BE49-F238E27FC236}">
                <a16:creationId xmlns:a16="http://schemas.microsoft.com/office/drawing/2014/main" id="{8F56C90B-9D70-017D-FB44-EA35319E0C72}"/>
              </a:ext>
            </a:extLst>
          </p:cNvPr>
          <p:cNvSpPr/>
          <p:nvPr/>
        </p:nvSpPr>
        <p:spPr>
          <a:xfrm>
            <a:off x="7599567" y="1341830"/>
            <a:ext cx="3455120" cy="6968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Quantitative research</a:t>
            </a:r>
            <a:endParaRPr lang="en-IE" sz="2400" b="1">
              <a:solidFill>
                <a:schemeClr val="tx1"/>
              </a:solidFill>
            </a:endParaRPr>
          </a:p>
        </p:txBody>
      </p:sp>
      <p:sp>
        <p:nvSpPr>
          <p:cNvPr id="10" name="TextBox 9">
            <a:extLst>
              <a:ext uri="{FF2B5EF4-FFF2-40B4-BE49-F238E27FC236}">
                <a16:creationId xmlns:a16="http://schemas.microsoft.com/office/drawing/2014/main" id="{E77A21D1-7224-11B2-0780-AAA810A6DF57}"/>
              </a:ext>
            </a:extLst>
          </p:cNvPr>
          <p:cNvSpPr txBox="1"/>
          <p:nvPr/>
        </p:nvSpPr>
        <p:spPr>
          <a:xfrm>
            <a:off x="7507705" y="2149311"/>
            <a:ext cx="3910263" cy="1077218"/>
          </a:xfrm>
          <a:prstGeom prst="rect">
            <a:avLst/>
          </a:prstGeom>
          <a:noFill/>
        </p:spPr>
        <p:txBody>
          <a:bodyPr wrap="square">
            <a:spAutoFit/>
          </a:bodyPr>
          <a:lstStyle/>
          <a:p>
            <a:pPr algn="ctr"/>
            <a:r>
              <a:rPr lang="en-US" sz="1600" b="0" i="0" u="none" strike="noStrike" baseline="0" dirty="0">
                <a:solidFill>
                  <a:schemeClr val="tx1">
                    <a:lumMod val="85000"/>
                    <a:lumOff val="15000"/>
                  </a:schemeClr>
                </a:solidFill>
                <a:latin typeface="Barlow" panose="00000500000000000000" pitchFamily="2" charset="0"/>
              </a:rPr>
              <a:t>Using the IPSOS B&amp;A online panel (Acumen online), we conducted a 15-minute survey, with a nationally representative sample of n-781 of young adults. </a:t>
            </a:r>
            <a:endParaRPr lang="en-IE" sz="1600" dirty="0">
              <a:solidFill>
                <a:schemeClr val="tx1">
                  <a:lumMod val="85000"/>
                  <a:lumOff val="15000"/>
                </a:schemeClr>
              </a:solidFill>
            </a:endParaRPr>
          </a:p>
        </p:txBody>
      </p:sp>
      <p:sp>
        <p:nvSpPr>
          <p:cNvPr id="2" name="Title 1">
            <a:extLst>
              <a:ext uri="{FF2B5EF4-FFF2-40B4-BE49-F238E27FC236}">
                <a16:creationId xmlns:a16="http://schemas.microsoft.com/office/drawing/2014/main" id="{264ECF66-E246-00A2-DFF3-29D37CABA1AA}"/>
              </a:ext>
            </a:extLst>
          </p:cNvPr>
          <p:cNvSpPr>
            <a:spLocks noGrp="1"/>
          </p:cNvSpPr>
          <p:nvPr>
            <p:ph type="title"/>
          </p:nvPr>
        </p:nvSpPr>
        <p:spPr>
          <a:xfrm>
            <a:off x="444569" y="319583"/>
            <a:ext cx="10973399" cy="715669"/>
          </a:xfrm>
        </p:spPr>
        <p:txBody>
          <a:bodyPr/>
          <a:lstStyle/>
          <a:p>
            <a:r>
              <a:rPr lang="en-US"/>
              <a:t>A blend of innovative qualitative research followed by a robust quantitative survey </a:t>
            </a:r>
            <a:endParaRPr lang="en-IE"/>
          </a:p>
        </p:txBody>
      </p:sp>
      <p:pic>
        <p:nvPicPr>
          <p:cNvPr id="3" name="Picture 2">
            <a:extLst>
              <a:ext uri="{FF2B5EF4-FFF2-40B4-BE49-F238E27FC236}">
                <a16:creationId xmlns:a16="http://schemas.microsoft.com/office/drawing/2014/main" id="{FE6A5DA9-7814-B7B5-44F5-695FB5858D3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r="55303" b="1285"/>
          <a:stretch/>
        </p:blipFill>
        <p:spPr bwMode="auto">
          <a:xfrm>
            <a:off x="3328052" y="2149311"/>
            <a:ext cx="3483010" cy="39772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8D77A07-9984-A466-970D-42C0AA269466}"/>
              </a:ext>
            </a:extLst>
          </p:cNvPr>
          <p:cNvPicPr>
            <a:picLocks noChangeAspect="1"/>
          </p:cNvPicPr>
          <p:nvPr/>
        </p:nvPicPr>
        <p:blipFill rotWithShape="1">
          <a:blip r:embed="rId2"/>
          <a:srcRect r="55149"/>
          <a:stretch/>
        </p:blipFill>
        <p:spPr>
          <a:xfrm>
            <a:off x="7507705" y="4026070"/>
            <a:ext cx="2076510" cy="2093819"/>
          </a:xfrm>
          <a:prstGeom prst="rect">
            <a:avLst/>
          </a:prstGeom>
        </p:spPr>
      </p:pic>
      <p:pic>
        <p:nvPicPr>
          <p:cNvPr id="10242" name="Picture 2" descr="AcumenPanel.ie">
            <a:extLst>
              <a:ext uri="{FF2B5EF4-FFF2-40B4-BE49-F238E27FC236}">
                <a16:creationId xmlns:a16="http://schemas.microsoft.com/office/drawing/2014/main" id="{1B1C19F2-9766-4F96-DFCE-2B6543A65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2490" y="3477079"/>
            <a:ext cx="190500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16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fade">
                                      <p:cBhvr>
                                        <p:cTn id="1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4F26-0F8E-D2F1-291C-5801E718277A}"/>
              </a:ext>
            </a:extLst>
          </p:cNvPr>
          <p:cNvSpPr>
            <a:spLocks noGrp="1"/>
          </p:cNvSpPr>
          <p:nvPr>
            <p:ph type="title"/>
          </p:nvPr>
        </p:nvSpPr>
        <p:spPr/>
        <p:txBody>
          <a:bodyPr/>
          <a:lstStyle/>
          <a:p>
            <a:r>
              <a:rPr lang="en-US" dirty="0"/>
              <a:t>Research overview</a:t>
            </a:r>
            <a:endParaRPr lang="en-IE" dirty="0"/>
          </a:p>
        </p:txBody>
      </p:sp>
      <p:pic>
        <p:nvPicPr>
          <p:cNvPr id="10" name="Picture 9">
            <a:extLst>
              <a:ext uri="{FF2B5EF4-FFF2-40B4-BE49-F238E27FC236}">
                <a16:creationId xmlns:a16="http://schemas.microsoft.com/office/drawing/2014/main" id="{495AF84E-D016-CF1D-B0DA-EC30303FA2D4}"/>
              </a:ext>
            </a:extLst>
          </p:cNvPr>
          <p:cNvPicPr>
            <a:picLocks noChangeAspect="1"/>
          </p:cNvPicPr>
          <p:nvPr/>
        </p:nvPicPr>
        <p:blipFill>
          <a:blip r:embed="rId2"/>
          <a:stretch>
            <a:fillRect/>
          </a:stretch>
        </p:blipFill>
        <p:spPr>
          <a:xfrm>
            <a:off x="4399249" y="1417543"/>
            <a:ext cx="3995420" cy="3539898"/>
          </a:xfrm>
          <a:prstGeom prst="rect">
            <a:avLst/>
          </a:prstGeom>
        </p:spPr>
      </p:pic>
      <p:pic>
        <p:nvPicPr>
          <p:cNvPr id="12" name="Picture 11">
            <a:extLst>
              <a:ext uri="{FF2B5EF4-FFF2-40B4-BE49-F238E27FC236}">
                <a16:creationId xmlns:a16="http://schemas.microsoft.com/office/drawing/2014/main" id="{EF11F333-601E-C5A8-694E-33EB82917743}"/>
              </a:ext>
            </a:extLst>
          </p:cNvPr>
          <p:cNvPicPr>
            <a:picLocks noChangeAspect="1"/>
          </p:cNvPicPr>
          <p:nvPr/>
        </p:nvPicPr>
        <p:blipFill>
          <a:blip r:embed="rId3"/>
          <a:stretch>
            <a:fillRect/>
          </a:stretch>
        </p:blipFill>
        <p:spPr>
          <a:xfrm>
            <a:off x="7634821" y="2616227"/>
            <a:ext cx="4008254" cy="3539899"/>
          </a:xfrm>
          <a:prstGeom prst="rect">
            <a:avLst/>
          </a:prstGeom>
        </p:spPr>
      </p:pic>
      <p:pic>
        <p:nvPicPr>
          <p:cNvPr id="4" name="Picture 3">
            <a:extLst>
              <a:ext uri="{FF2B5EF4-FFF2-40B4-BE49-F238E27FC236}">
                <a16:creationId xmlns:a16="http://schemas.microsoft.com/office/drawing/2014/main" id="{699508F4-792F-659B-42DD-3C060A2B1A64}"/>
              </a:ext>
            </a:extLst>
          </p:cNvPr>
          <p:cNvPicPr>
            <a:picLocks noChangeAspect="1"/>
          </p:cNvPicPr>
          <p:nvPr/>
        </p:nvPicPr>
        <p:blipFill>
          <a:blip r:embed="rId4"/>
          <a:stretch>
            <a:fillRect/>
          </a:stretch>
        </p:blipFill>
        <p:spPr>
          <a:xfrm>
            <a:off x="620045" y="1417543"/>
            <a:ext cx="3177288" cy="4553768"/>
          </a:xfrm>
          <a:prstGeom prst="rect">
            <a:avLst/>
          </a:prstGeom>
        </p:spPr>
      </p:pic>
    </p:spTree>
    <p:extLst>
      <p:ext uri="{BB962C8B-B14F-4D97-AF65-F5344CB8AC3E}">
        <p14:creationId xmlns:p14="http://schemas.microsoft.com/office/powerpoint/2010/main" val="132179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07DBC1-F7C6-3143-B284-1342C0831B77}"/>
              </a:ext>
            </a:extLst>
          </p:cNvPr>
          <p:cNvSpPr txBox="1"/>
          <p:nvPr/>
        </p:nvSpPr>
        <p:spPr>
          <a:xfrm>
            <a:off x="4946697" y="1527881"/>
            <a:ext cx="2969166" cy="1477328"/>
          </a:xfrm>
          <a:prstGeom prst="rect">
            <a:avLst/>
          </a:prstGeom>
          <a:noFill/>
        </p:spPr>
        <p:txBody>
          <a:bodyPr wrap="square">
            <a:spAutoFit/>
          </a:bodyPr>
          <a:lstStyle/>
          <a:p>
            <a:r>
              <a:rPr lang="en-IE" sz="1800" b="1" i="0" u="none" strike="noStrike" baseline="0" dirty="0">
                <a:latin typeface="Barlow" panose="00000500000000000000" pitchFamily="2" charset="0"/>
              </a:rPr>
              <a:t>The pursuit of    independence</a:t>
            </a:r>
          </a:p>
          <a:p>
            <a:pPr marL="285750" indent="-285750">
              <a:buFont typeface="Arial" panose="020B0604020202020204" pitchFamily="34" charset="0"/>
              <a:buChar char="•"/>
            </a:pPr>
            <a:r>
              <a:rPr lang="en-IE" dirty="0">
                <a:latin typeface="Barlow" panose="00000500000000000000" pitchFamily="2" charset="0"/>
              </a:rPr>
              <a:t>But increasingly difficult</a:t>
            </a:r>
          </a:p>
          <a:p>
            <a:pPr marL="285750" indent="-285750">
              <a:buFont typeface="Arial" panose="020B0604020202020204" pitchFamily="34" charset="0"/>
              <a:buChar char="•"/>
            </a:pPr>
            <a:r>
              <a:rPr lang="en-IE" dirty="0">
                <a:latin typeface="Barlow" panose="00000500000000000000" pitchFamily="2" charset="0"/>
              </a:rPr>
              <a:t>Alternative ‘markers’ of independence</a:t>
            </a:r>
            <a:endParaRPr lang="en-IE" dirty="0"/>
          </a:p>
        </p:txBody>
      </p:sp>
      <p:sp>
        <p:nvSpPr>
          <p:cNvPr id="6" name="TextBox 5">
            <a:extLst>
              <a:ext uri="{FF2B5EF4-FFF2-40B4-BE49-F238E27FC236}">
                <a16:creationId xmlns:a16="http://schemas.microsoft.com/office/drawing/2014/main" id="{8A4F6A0D-B697-23CB-F382-2EF49B4472D5}"/>
              </a:ext>
            </a:extLst>
          </p:cNvPr>
          <p:cNvSpPr txBox="1"/>
          <p:nvPr/>
        </p:nvSpPr>
        <p:spPr>
          <a:xfrm>
            <a:off x="787097" y="1500345"/>
            <a:ext cx="2562538" cy="2308324"/>
          </a:xfrm>
          <a:prstGeom prst="rect">
            <a:avLst/>
          </a:prstGeom>
          <a:noFill/>
        </p:spPr>
        <p:txBody>
          <a:bodyPr wrap="square">
            <a:spAutoFit/>
          </a:bodyPr>
          <a:lstStyle/>
          <a:p>
            <a:r>
              <a:rPr lang="en-US" sz="1800" b="1" i="0" u="none" strike="noStrike" baseline="0" dirty="0">
                <a:latin typeface="Barlow" panose="00000500000000000000" pitchFamily="2" charset="0"/>
              </a:rPr>
              <a:t>Discovery, release and social experiences</a:t>
            </a:r>
          </a:p>
          <a:p>
            <a:pPr marL="285750" indent="-285750">
              <a:buFont typeface="Arial" panose="020B0604020202020204" pitchFamily="34" charset="0"/>
              <a:buChar char="•"/>
            </a:pPr>
            <a:r>
              <a:rPr lang="en-US" dirty="0">
                <a:latin typeface="Barlow" panose="00000500000000000000" pitchFamily="2" charset="0"/>
              </a:rPr>
              <a:t>A ‘right of passage’</a:t>
            </a:r>
          </a:p>
          <a:p>
            <a:pPr marL="285750" indent="-285750">
              <a:buFont typeface="Arial" panose="020B0604020202020204" pitchFamily="34" charset="0"/>
              <a:buChar char="•"/>
            </a:pPr>
            <a:r>
              <a:rPr lang="en-US" dirty="0">
                <a:latin typeface="Barlow" panose="00000500000000000000" pitchFamily="2" charset="0"/>
              </a:rPr>
              <a:t>H</a:t>
            </a:r>
            <a:r>
              <a:rPr lang="en-US" sz="1800" i="0" u="none" strike="noStrike" baseline="0" dirty="0">
                <a:latin typeface="Barlow" panose="00000500000000000000" pitchFamily="2" charset="0"/>
              </a:rPr>
              <a:t>obbies provide focus and confidence </a:t>
            </a:r>
          </a:p>
          <a:p>
            <a:pPr marL="285750" indent="-285750">
              <a:buFont typeface="Arial" panose="020B0604020202020204" pitchFamily="34" charset="0"/>
              <a:buChar char="•"/>
            </a:pPr>
            <a:r>
              <a:rPr lang="en-US" dirty="0">
                <a:latin typeface="Barlow" panose="00000500000000000000" pitchFamily="2" charset="0"/>
              </a:rPr>
              <a:t>From ‘spontaneous’ to ‘planned’ </a:t>
            </a:r>
            <a:r>
              <a:rPr lang="en-US" dirty="0" err="1">
                <a:latin typeface="Barlow" panose="00000500000000000000" pitchFamily="2" charset="0"/>
              </a:rPr>
              <a:t>socialising</a:t>
            </a:r>
            <a:endParaRPr lang="en-US" dirty="0">
              <a:latin typeface="Barlow" panose="00000500000000000000" pitchFamily="2" charset="0"/>
            </a:endParaRPr>
          </a:p>
          <a:p>
            <a:pPr marL="285750" indent="-285750">
              <a:buFont typeface="Arial" panose="020B0604020202020204" pitchFamily="34" charset="0"/>
              <a:buChar char="•"/>
            </a:pPr>
            <a:endParaRPr lang="en-IE" dirty="0"/>
          </a:p>
        </p:txBody>
      </p:sp>
      <p:sp>
        <p:nvSpPr>
          <p:cNvPr id="8" name="TextBox 7">
            <a:extLst>
              <a:ext uri="{FF2B5EF4-FFF2-40B4-BE49-F238E27FC236}">
                <a16:creationId xmlns:a16="http://schemas.microsoft.com/office/drawing/2014/main" id="{2093BB2F-E757-D370-BE45-7876292BD73E}"/>
              </a:ext>
            </a:extLst>
          </p:cNvPr>
          <p:cNvSpPr txBox="1"/>
          <p:nvPr/>
        </p:nvSpPr>
        <p:spPr>
          <a:xfrm>
            <a:off x="8896707" y="1527881"/>
            <a:ext cx="2570479" cy="1754326"/>
          </a:xfrm>
          <a:prstGeom prst="rect">
            <a:avLst/>
          </a:prstGeom>
          <a:noFill/>
        </p:spPr>
        <p:txBody>
          <a:bodyPr wrap="square">
            <a:spAutoFit/>
          </a:bodyPr>
          <a:lstStyle/>
          <a:p>
            <a:r>
              <a:rPr lang="en-IE" sz="1800" b="1" i="0" u="none" strike="noStrike" baseline="0" dirty="0">
                <a:latin typeface="Barlow" panose="00000500000000000000" pitchFamily="2" charset="0"/>
              </a:rPr>
              <a:t>Stability and          security</a:t>
            </a:r>
          </a:p>
          <a:p>
            <a:pPr marL="285750" indent="-285750">
              <a:buFont typeface="Arial" panose="020B0604020202020204" pitchFamily="34" charset="0"/>
              <a:buChar char="•"/>
            </a:pPr>
            <a:r>
              <a:rPr lang="en-IE" dirty="0">
                <a:latin typeface="Barlow" panose="00000500000000000000" pitchFamily="2" charset="0"/>
              </a:rPr>
              <a:t>Longer term needs become more salient</a:t>
            </a:r>
          </a:p>
          <a:p>
            <a:pPr marL="285750" indent="-285750">
              <a:buFont typeface="Arial" panose="020B0604020202020204" pitchFamily="34" charset="0"/>
              <a:buChar char="•"/>
            </a:pPr>
            <a:r>
              <a:rPr lang="en-IE" dirty="0">
                <a:latin typeface="Barlow" panose="00000500000000000000" pitchFamily="2" charset="0"/>
              </a:rPr>
              <a:t>Making t</a:t>
            </a:r>
            <a:r>
              <a:rPr lang="en-IE" sz="1800" i="0" u="none" strike="noStrike" baseline="0" dirty="0">
                <a:latin typeface="Barlow" panose="00000500000000000000" pitchFamily="2" charset="0"/>
              </a:rPr>
              <a:t>rade offs</a:t>
            </a:r>
          </a:p>
          <a:p>
            <a:pPr marL="285750" indent="-285750">
              <a:buFont typeface="Arial" panose="020B0604020202020204" pitchFamily="34" charset="0"/>
              <a:buChar char="•"/>
            </a:pPr>
            <a:r>
              <a:rPr lang="en-IE" dirty="0">
                <a:latin typeface="Barlow" panose="00000500000000000000" pitchFamily="2" charset="0"/>
              </a:rPr>
              <a:t>Signalling progression</a:t>
            </a:r>
            <a:r>
              <a:rPr lang="en-IE" sz="1800" i="0" u="none" strike="noStrike" baseline="0" dirty="0">
                <a:latin typeface="Barlow" panose="00000500000000000000" pitchFamily="2" charset="0"/>
              </a:rPr>
              <a:t> </a:t>
            </a:r>
            <a:endParaRPr lang="en-IE" dirty="0"/>
          </a:p>
        </p:txBody>
      </p:sp>
      <p:pic>
        <p:nvPicPr>
          <p:cNvPr id="12" name="Picture 11">
            <a:extLst>
              <a:ext uri="{FF2B5EF4-FFF2-40B4-BE49-F238E27FC236}">
                <a16:creationId xmlns:a16="http://schemas.microsoft.com/office/drawing/2014/main" id="{B19994CE-F670-572F-4C86-BCCEEA772CE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4874" y="3601509"/>
            <a:ext cx="3594061" cy="2554427"/>
          </a:xfrm>
          <a:prstGeom prst="rect">
            <a:avLst/>
          </a:prstGeom>
        </p:spPr>
      </p:pic>
      <p:sp>
        <p:nvSpPr>
          <p:cNvPr id="3" name="Title 2">
            <a:extLst>
              <a:ext uri="{FF2B5EF4-FFF2-40B4-BE49-F238E27FC236}">
                <a16:creationId xmlns:a16="http://schemas.microsoft.com/office/drawing/2014/main" id="{0B509986-4535-DD16-C921-16447A202BF3}"/>
              </a:ext>
            </a:extLst>
          </p:cNvPr>
          <p:cNvSpPr>
            <a:spLocks noGrp="1"/>
          </p:cNvSpPr>
          <p:nvPr>
            <p:ph type="title"/>
          </p:nvPr>
        </p:nvSpPr>
        <p:spPr>
          <a:xfrm>
            <a:off x="450000" y="403882"/>
            <a:ext cx="11299088" cy="715669"/>
          </a:xfrm>
        </p:spPr>
        <p:txBody>
          <a:bodyPr/>
          <a:lstStyle/>
          <a:p>
            <a:r>
              <a:rPr lang="en-US" sz="2800" dirty="0">
                <a:latin typeface="Barlow" panose="00000500000000000000" pitchFamily="2" charset="0"/>
              </a:rPr>
              <a:t>Chapter 1: Understanding Ireland’s young people</a:t>
            </a:r>
            <a:br>
              <a:rPr lang="en-US" sz="2800" dirty="0">
                <a:latin typeface="Barlow" panose="00000500000000000000" pitchFamily="2" charset="0"/>
              </a:rPr>
            </a:br>
            <a:r>
              <a:rPr lang="en-US" sz="2000" dirty="0">
                <a:solidFill>
                  <a:schemeClr val="accent3">
                    <a:lumMod val="60000"/>
                    <a:lumOff val="40000"/>
                  </a:schemeClr>
                </a:solidFill>
                <a:latin typeface="Barlow" panose="00000500000000000000" pitchFamily="2" charset="0"/>
              </a:rPr>
              <a:t>The priorities of young people in Ireland</a:t>
            </a:r>
            <a:br>
              <a:rPr lang="en-IE" sz="2000" dirty="0">
                <a:solidFill>
                  <a:schemeClr val="accent3">
                    <a:lumMod val="60000"/>
                    <a:lumOff val="40000"/>
                  </a:schemeClr>
                </a:solidFill>
              </a:rPr>
            </a:br>
            <a:endParaRPr lang="en-IE" sz="2000" dirty="0">
              <a:solidFill>
                <a:schemeClr val="accent3">
                  <a:lumMod val="60000"/>
                  <a:lumOff val="40000"/>
                </a:schemeClr>
              </a:solidFill>
            </a:endParaRPr>
          </a:p>
        </p:txBody>
      </p:sp>
      <p:pic>
        <p:nvPicPr>
          <p:cNvPr id="5" name="Picture 4">
            <a:extLst>
              <a:ext uri="{FF2B5EF4-FFF2-40B4-BE49-F238E27FC236}">
                <a16:creationId xmlns:a16="http://schemas.microsoft.com/office/drawing/2014/main" id="{BAE2B968-EFA2-CA2A-2643-8150F191F5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55026" y="3511966"/>
            <a:ext cx="3594062" cy="2733512"/>
          </a:xfrm>
          <a:prstGeom prst="rect">
            <a:avLst/>
          </a:prstGeom>
        </p:spPr>
      </p:pic>
      <p:pic>
        <p:nvPicPr>
          <p:cNvPr id="7" name="Picture 6">
            <a:extLst>
              <a:ext uri="{FF2B5EF4-FFF2-40B4-BE49-F238E27FC236}">
                <a16:creationId xmlns:a16="http://schemas.microsoft.com/office/drawing/2014/main" id="{3D0251F2-3018-B39E-E9E9-BE303929CD7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39914" y="3531670"/>
            <a:ext cx="3384133" cy="2554426"/>
          </a:xfrm>
          <a:prstGeom prst="rect">
            <a:avLst/>
          </a:prstGeom>
        </p:spPr>
      </p:pic>
      <p:pic>
        <p:nvPicPr>
          <p:cNvPr id="9" name="Picture 4" descr="Discover ">
            <a:extLst>
              <a:ext uri="{FF2B5EF4-FFF2-40B4-BE49-F238E27FC236}">
                <a16:creationId xmlns:a16="http://schemas.microsoft.com/office/drawing/2014/main" id="{753828CA-E482-1B9F-1099-8D89AD9D1F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022" y="1430506"/>
            <a:ext cx="731558" cy="731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otivate">
            <a:extLst>
              <a:ext uri="{FF2B5EF4-FFF2-40B4-BE49-F238E27FC236}">
                <a16:creationId xmlns:a16="http://schemas.microsoft.com/office/drawing/2014/main" id="{0D6EC4E7-26F7-1D0E-B1C7-BF6997CFD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280" y="1248607"/>
            <a:ext cx="868365" cy="8683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tability">
            <a:extLst>
              <a:ext uri="{FF2B5EF4-FFF2-40B4-BE49-F238E27FC236}">
                <a16:creationId xmlns:a16="http://schemas.microsoft.com/office/drawing/2014/main" id="{9DF37576-507C-D913-32B7-3C1C6B775D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5590" y="1266745"/>
            <a:ext cx="868365" cy="86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8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1E295-D5E0-59AF-CD4D-27B3CC64FED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CB9F9D-3AFD-450D-F2AD-6B4CFC19E4E2}"/>
              </a:ext>
            </a:extLst>
          </p:cNvPr>
          <p:cNvPicPr>
            <a:picLocks noChangeAspect="1"/>
          </p:cNvPicPr>
          <p:nvPr/>
        </p:nvPicPr>
        <p:blipFill>
          <a:blip r:embed="rId2"/>
          <a:stretch>
            <a:fillRect/>
          </a:stretch>
        </p:blipFill>
        <p:spPr>
          <a:xfrm>
            <a:off x="2784143" y="1916271"/>
            <a:ext cx="3139867" cy="3457593"/>
          </a:xfrm>
          <a:prstGeom prst="rect">
            <a:avLst/>
          </a:prstGeom>
        </p:spPr>
      </p:pic>
      <p:sp>
        <p:nvSpPr>
          <p:cNvPr id="12" name="TextBox 11">
            <a:extLst>
              <a:ext uri="{FF2B5EF4-FFF2-40B4-BE49-F238E27FC236}">
                <a16:creationId xmlns:a16="http://schemas.microsoft.com/office/drawing/2014/main" id="{EB55192E-6E79-D14C-EC50-1230A1715CC0}"/>
              </a:ext>
            </a:extLst>
          </p:cNvPr>
          <p:cNvSpPr txBox="1"/>
          <p:nvPr/>
        </p:nvSpPr>
        <p:spPr>
          <a:xfrm>
            <a:off x="5338856" y="2797979"/>
            <a:ext cx="1359005" cy="830997"/>
          </a:xfrm>
          <a:prstGeom prst="rect">
            <a:avLst/>
          </a:prstGeom>
          <a:noFill/>
        </p:spPr>
        <p:txBody>
          <a:bodyPr wrap="square">
            <a:spAutoFit/>
          </a:bodyPr>
          <a:lstStyle/>
          <a:p>
            <a:pPr algn="l"/>
            <a:endParaRPr lang="en-IE" sz="2000" b="0" i="0" u="none" strike="noStrike" baseline="0" dirty="0">
              <a:solidFill>
                <a:srgbClr val="F05662"/>
              </a:solidFill>
              <a:latin typeface="Barlow" panose="00000500000000000000" pitchFamily="2" charset="0"/>
            </a:endParaRPr>
          </a:p>
          <a:p>
            <a:r>
              <a:rPr lang="en-US" sz="1400" b="0" i="0" u="none" strike="noStrike" baseline="0" dirty="0">
                <a:solidFill>
                  <a:srgbClr val="F05662"/>
                </a:solidFill>
                <a:latin typeface="Barlow" panose="00000500000000000000" pitchFamily="2" charset="0"/>
              </a:rPr>
              <a:t>62% of those with a disability </a:t>
            </a:r>
            <a:endParaRPr lang="en-IE" sz="1400" dirty="0">
              <a:solidFill>
                <a:srgbClr val="F05662"/>
              </a:solidFill>
            </a:endParaRPr>
          </a:p>
        </p:txBody>
      </p:sp>
      <p:sp>
        <p:nvSpPr>
          <p:cNvPr id="13" name="TextBox 12">
            <a:extLst>
              <a:ext uri="{FF2B5EF4-FFF2-40B4-BE49-F238E27FC236}">
                <a16:creationId xmlns:a16="http://schemas.microsoft.com/office/drawing/2014/main" id="{43730E9F-59A9-88E6-B764-9CF3F5695EDD}"/>
              </a:ext>
            </a:extLst>
          </p:cNvPr>
          <p:cNvSpPr txBox="1"/>
          <p:nvPr/>
        </p:nvSpPr>
        <p:spPr>
          <a:xfrm>
            <a:off x="5350801" y="2450747"/>
            <a:ext cx="1694023" cy="615553"/>
          </a:xfrm>
          <a:prstGeom prst="rect">
            <a:avLst/>
          </a:prstGeom>
          <a:noFill/>
        </p:spPr>
        <p:txBody>
          <a:bodyPr wrap="square">
            <a:spAutoFit/>
          </a:bodyPr>
          <a:lstStyle/>
          <a:p>
            <a:pPr algn="l"/>
            <a:endParaRPr lang="en-IE" sz="2000" b="0" i="0" u="none" strike="noStrike" baseline="0" dirty="0">
              <a:solidFill>
                <a:srgbClr val="F05662"/>
              </a:solidFill>
              <a:latin typeface="Barlow" panose="00000500000000000000" pitchFamily="2" charset="0"/>
            </a:endParaRPr>
          </a:p>
          <a:p>
            <a:r>
              <a:rPr lang="en-US" sz="1400" b="0" i="0" u="none" strike="noStrike" baseline="0" dirty="0">
                <a:solidFill>
                  <a:srgbClr val="F05662"/>
                </a:solidFill>
                <a:latin typeface="Barlow" panose="00000500000000000000" pitchFamily="2" charset="0"/>
              </a:rPr>
              <a:t>57% for females</a:t>
            </a:r>
            <a:endParaRPr lang="en-IE" sz="1400" dirty="0">
              <a:solidFill>
                <a:srgbClr val="F05662"/>
              </a:solidFill>
            </a:endParaRPr>
          </a:p>
        </p:txBody>
      </p:sp>
      <p:sp>
        <p:nvSpPr>
          <p:cNvPr id="9" name="Background Box">
            <a:extLst>
              <a:ext uri="{FF2B5EF4-FFF2-40B4-BE49-F238E27FC236}">
                <a16:creationId xmlns:a16="http://schemas.microsoft.com/office/drawing/2014/main" id="{36E3ED20-F3D9-6CB6-8D5A-24F4D005AA4A}"/>
              </a:ext>
              <a:ext uri="{C183D7F6-B498-43B3-948B-1728B52AA6E4}">
                <adec:decorative xmlns:adec="http://schemas.microsoft.com/office/drawing/2017/decorative" val="1"/>
              </a:ext>
            </a:extLst>
          </p:cNvPr>
          <p:cNvSpPr/>
          <p:nvPr/>
        </p:nvSpPr>
        <p:spPr>
          <a:xfrm flipV="1">
            <a:off x="292169" y="1341829"/>
            <a:ext cx="2597081" cy="4264887"/>
          </a:xfrm>
          <a:prstGeom prst="snip1Rect">
            <a:avLst>
              <a:gd name="adj" fmla="val 142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algn="l">
              <a:lnSpc>
                <a:spcPct val="112000"/>
              </a:lnSpc>
              <a:spcBef>
                <a:spcPts val="400"/>
              </a:spcBef>
              <a:spcAft>
                <a:spcPts val="400"/>
              </a:spcAft>
            </a:pPr>
            <a:endParaRPr lang="en-GB" sz="1200">
              <a:solidFill>
                <a:schemeClr val="tx1"/>
              </a:solidFill>
            </a:endParaRPr>
          </a:p>
        </p:txBody>
      </p:sp>
      <p:sp>
        <p:nvSpPr>
          <p:cNvPr id="19" name="Rectangle 18">
            <a:extLst>
              <a:ext uri="{FF2B5EF4-FFF2-40B4-BE49-F238E27FC236}">
                <a16:creationId xmlns:a16="http://schemas.microsoft.com/office/drawing/2014/main" id="{046C79B9-3320-436F-0F62-FAA8604D7FDC}"/>
              </a:ext>
            </a:extLst>
          </p:cNvPr>
          <p:cNvSpPr/>
          <p:nvPr/>
        </p:nvSpPr>
        <p:spPr>
          <a:xfrm>
            <a:off x="7598208" y="1244286"/>
            <a:ext cx="4081942" cy="2082560"/>
          </a:xfrm>
          <a:prstGeom prst="rect">
            <a:avLst/>
          </a:prstGeom>
          <a:solidFill>
            <a:schemeClr val="accent3">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2116020F-81C6-2FF7-90B1-BEC6F779B15C}"/>
              </a:ext>
            </a:extLst>
          </p:cNvPr>
          <p:cNvSpPr txBox="1"/>
          <p:nvPr/>
        </p:nvSpPr>
        <p:spPr>
          <a:xfrm>
            <a:off x="7598208" y="1353470"/>
            <a:ext cx="4081942" cy="1938992"/>
          </a:xfrm>
          <a:prstGeom prst="rect">
            <a:avLst/>
          </a:prstGeom>
          <a:noFill/>
        </p:spPr>
        <p:txBody>
          <a:bodyPr wrap="square">
            <a:spAutoFit/>
          </a:bodyPr>
          <a:lstStyle/>
          <a:p>
            <a:r>
              <a:rPr lang="en-US" b="1" i="0" u="none" strike="noStrike" baseline="0" dirty="0">
                <a:solidFill>
                  <a:schemeClr val="bg1"/>
                </a:solidFill>
                <a:latin typeface="Barlow" panose="00000500000000000000" pitchFamily="2" charset="0"/>
              </a:rPr>
              <a:t>4 in 10 (40%) </a:t>
            </a:r>
            <a:r>
              <a:rPr lang="en-US" sz="1600" b="0" i="0" u="none" strike="noStrike" baseline="0" dirty="0">
                <a:solidFill>
                  <a:schemeClr val="bg1"/>
                </a:solidFill>
                <a:latin typeface="Barlow" panose="00000500000000000000" pitchFamily="2" charset="0"/>
              </a:rPr>
              <a:t>of young people in Ireland state that they’ve been feeling </a:t>
            </a:r>
            <a:r>
              <a:rPr lang="en-US" b="1" i="0" u="none" strike="noStrike" baseline="0" dirty="0">
                <a:solidFill>
                  <a:schemeClr val="bg1"/>
                </a:solidFill>
                <a:latin typeface="Barlow" panose="00000500000000000000" pitchFamily="2" charset="0"/>
              </a:rPr>
              <a:t>relaxed either ‘rarely’ or ‘none of the time’ over the past two weeks</a:t>
            </a:r>
            <a:r>
              <a:rPr lang="en-US" sz="1600" b="0" i="0" u="none" strike="noStrike" baseline="0" dirty="0">
                <a:solidFill>
                  <a:schemeClr val="bg1"/>
                </a:solidFill>
                <a:latin typeface="Barlow" panose="00000500000000000000" pitchFamily="2" charset="0"/>
              </a:rPr>
              <a:t>. This appears to peak amongst 18 to 22-year-olds with 46% outlining that they’ve been feeling relaxed either ‘rarely’ or ‘none of the time’. </a:t>
            </a:r>
            <a:endParaRPr lang="en-IE" sz="1600" dirty="0">
              <a:solidFill>
                <a:schemeClr val="bg1"/>
              </a:solidFill>
            </a:endParaRPr>
          </a:p>
        </p:txBody>
      </p:sp>
      <p:sp>
        <p:nvSpPr>
          <p:cNvPr id="8" name="TextBox 7">
            <a:extLst>
              <a:ext uri="{FF2B5EF4-FFF2-40B4-BE49-F238E27FC236}">
                <a16:creationId xmlns:a16="http://schemas.microsoft.com/office/drawing/2014/main" id="{011188B6-5E19-4BCF-785C-3B3EE268C0FB}"/>
              </a:ext>
            </a:extLst>
          </p:cNvPr>
          <p:cNvSpPr txBox="1"/>
          <p:nvPr/>
        </p:nvSpPr>
        <p:spPr>
          <a:xfrm>
            <a:off x="389602" y="5492957"/>
            <a:ext cx="5754526" cy="823302"/>
          </a:xfrm>
          <a:prstGeom prst="rect">
            <a:avLst/>
          </a:prstGeom>
          <a:noFill/>
        </p:spPr>
        <p:txBody>
          <a:bodyPr wrap="square">
            <a:spAutoFit/>
          </a:bodyPr>
          <a:lstStyle/>
          <a:p>
            <a:pPr algn="l"/>
            <a:endParaRPr lang="en-IE" sz="1600" b="0" i="0" u="none" strike="noStrike" baseline="0">
              <a:solidFill>
                <a:srgbClr val="000000"/>
              </a:solidFill>
              <a:latin typeface="Poppins Light" panose="00000400000000000000" pitchFamily="2" charset="0"/>
            </a:endParaRPr>
          </a:p>
          <a:p>
            <a:r>
              <a:rPr lang="en-US" sz="1050" b="0" i="0" u="none" strike="noStrike" baseline="0">
                <a:latin typeface="Poppins Light" panose="00000400000000000000" pitchFamily="2" charset="0"/>
              </a:rPr>
              <a:t>Q.10 Below are some statements about feelings and thoughts related to general wellbeing. Please indicate for each of the following statements which is closest to how you have been feeling over the last two weeks. </a:t>
            </a:r>
            <a:endParaRPr lang="en-IE" sz="1050"/>
          </a:p>
        </p:txBody>
      </p:sp>
      <p:sp>
        <p:nvSpPr>
          <p:cNvPr id="10" name="TextBox 9">
            <a:extLst>
              <a:ext uri="{FF2B5EF4-FFF2-40B4-BE49-F238E27FC236}">
                <a16:creationId xmlns:a16="http://schemas.microsoft.com/office/drawing/2014/main" id="{54B57DD0-2B3B-6C3A-5E38-1C8B9376A32E}"/>
              </a:ext>
            </a:extLst>
          </p:cNvPr>
          <p:cNvSpPr txBox="1"/>
          <p:nvPr/>
        </p:nvSpPr>
        <p:spPr>
          <a:xfrm>
            <a:off x="437485" y="1632289"/>
            <a:ext cx="2194258" cy="3416320"/>
          </a:xfrm>
          <a:prstGeom prst="rect">
            <a:avLst/>
          </a:prstGeom>
          <a:noFill/>
        </p:spPr>
        <p:txBody>
          <a:bodyPr wrap="square">
            <a:spAutoFit/>
          </a:bodyPr>
          <a:lstStyle/>
          <a:p>
            <a:r>
              <a:rPr lang="en-US" sz="1800" b="0" i="0" u="none" strike="noStrike" baseline="0">
                <a:solidFill>
                  <a:schemeClr val="bg1"/>
                </a:solidFill>
                <a:latin typeface="Barlow" panose="00000500000000000000" pitchFamily="2" charset="0"/>
              </a:rPr>
              <a:t>In the quantitative survey, using the ‘Mental </a:t>
            </a:r>
            <a:r>
              <a:rPr lang="en-US" sz="1800" b="0" i="0" u="none" strike="noStrike" baseline="0" err="1">
                <a:solidFill>
                  <a:schemeClr val="bg1"/>
                </a:solidFill>
                <a:latin typeface="Barlow" panose="00000500000000000000" pitchFamily="2" charset="0"/>
              </a:rPr>
              <a:t>WellbeingScale</a:t>
            </a:r>
            <a:r>
              <a:rPr lang="en-US" sz="1800" b="0" i="0" u="none" strike="noStrike" baseline="0">
                <a:solidFill>
                  <a:schemeClr val="bg1"/>
                </a:solidFill>
                <a:latin typeface="Barlow" panose="00000500000000000000" pitchFamily="2" charset="0"/>
              </a:rPr>
              <a:t>’ (MWS) developed by Warwick and Edinburgh Universities, a set of positively worded statements about specific thoughts and feelings were asked.</a:t>
            </a:r>
            <a:endParaRPr lang="en-IE">
              <a:solidFill>
                <a:schemeClr val="bg1"/>
              </a:solidFill>
            </a:endParaRPr>
          </a:p>
        </p:txBody>
      </p:sp>
      <p:pic>
        <p:nvPicPr>
          <p:cNvPr id="3" name="Picture 2">
            <a:extLst>
              <a:ext uri="{FF2B5EF4-FFF2-40B4-BE49-F238E27FC236}">
                <a16:creationId xmlns:a16="http://schemas.microsoft.com/office/drawing/2014/main" id="{A9567B33-1FBC-2723-FA22-3F91F99BB4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77531" y="3429000"/>
            <a:ext cx="3924584" cy="3227240"/>
          </a:xfrm>
          <a:prstGeom prst="rect">
            <a:avLst/>
          </a:prstGeom>
        </p:spPr>
      </p:pic>
      <p:sp>
        <p:nvSpPr>
          <p:cNvPr id="7" name="TextBox 6">
            <a:extLst>
              <a:ext uri="{FF2B5EF4-FFF2-40B4-BE49-F238E27FC236}">
                <a16:creationId xmlns:a16="http://schemas.microsoft.com/office/drawing/2014/main" id="{EDB502C6-B284-9605-9F09-3136E8B3AE41}"/>
              </a:ext>
            </a:extLst>
          </p:cNvPr>
          <p:cNvSpPr txBox="1"/>
          <p:nvPr/>
        </p:nvSpPr>
        <p:spPr>
          <a:xfrm>
            <a:off x="7550554" y="893849"/>
            <a:ext cx="4262946" cy="369332"/>
          </a:xfrm>
          <a:prstGeom prst="rect">
            <a:avLst/>
          </a:prstGeom>
          <a:noFill/>
        </p:spPr>
        <p:txBody>
          <a:bodyPr wrap="square">
            <a:spAutoFit/>
          </a:bodyPr>
          <a:lstStyle/>
          <a:p>
            <a:r>
              <a:rPr lang="en-US" b="0" i="0" u="none" strike="noStrike" baseline="0">
                <a:latin typeface="Barlow" panose="00000500000000000000" pitchFamily="2" charset="0"/>
              </a:rPr>
              <a:t>Looking at individual metric scores…</a:t>
            </a:r>
            <a:endParaRPr lang="en-IE"/>
          </a:p>
        </p:txBody>
      </p:sp>
      <p:sp>
        <p:nvSpPr>
          <p:cNvPr id="2" name="Title 1">
            <a:extLst>
              <a:ext uri="{FF2B5EF4-FFF2-40B4-BE49-F238E27FC236}">
                <a16:creationId xmlns:a16="http://schemas.microsoft.com/office/drawing/2014/main" id="{EB9C0E29-6B09-D179-BF21-CDDFAD08F06F}"/>
              </a:ext>
            </a:extLst>
          </p:cNvPr>
          <p:cNvSpPr>
            <a:spLocks noGrp="1"/>
          </p:cNvSpPr>
          <p:nvPr>
            <p:ph type="title"/>
          </p:nvPr>
        </p:nvSpPr>
        <p:spPr>
          <a:xfrm>
            <a:off x="450000" y="387974"/>
            <a:ext cx="11299088" cy="715669"/>
          </a:xfrm>
        </p:spPr>
        <p:txBody>
          <a:bodyPr/>
          <a:lstStyle/>
          <a:p>
            <a:r>
              <a:rPr lang="en-US" sz="2800">
                <a:latin typeface="Barlow" panose="00000500000000000000" pitchFamily="2" charset="0"/>
              </a:rPr>
              <a:t>Chapter 1: Understanding Ireland’s young people</a:t>
            </a:r>
            <a:br>
              <a:rPr lang="en-US" sz="2800">
                <a:latin typeface="Barlow" panose="00000500000000000000" pitchFamily="2" charset="0"/>
              </a:rPr>
            </a:br>
            <a:r>
              <a:rPr lang="en-US" sz="2000">
                <a:solidFill>
                  <a:schemeClr val="accent3">
                    <a:lumMod val="60000"/>
                    <a:lumOff val="40000"/>
                  </a:schemeClr>
                </a:solidFill>
                <a:latin typeface="Barlow" panose="00000500000000000000" pitchFamily="2" charset="0"/>
              </a:rPr>
              <a:t>The mental health of young people in Ireland</a:t>
            </a:r>
            <a:endParaRPr lang="en-IE">
              <a:solidFill>
                <a:schemeClr val="accent3">
                  <a:lumMod val="60000"/>
                  <a:lumOff val="40000"/>
                </a:schemeClr>
              </a:solidFill>
            </a:endParaRPr>
          </a:p>
        </p:txBody>
      </p:sp>
      <p:pic>
        <p:nvPicPr>
          <p:cNvPr id="3074" name="Picture 2" descr="Mental health ">
            <a:extLst>
              <a:ext uri="{FF2B5EF4-FFF2-40B4-BE49-F238E27FC236}">
                <a16:creationId xmlns:a16="http://schemas.microsoft.com/office/drawing/2014/main" id="{ED41017A-4E1A-86E2-1304-E265DC488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0043" y="114106"/>
            <a:ext cx="821957" cy="82195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E67B728-2D8C-3BBD-59AE-720194B5B75E}"/>
              </a:ext>
            </a:extLst>
          </p:cNvPr>
          <p:cNvCxnSpPr>
            <a:cxnSpLocks/>
          </p:cNvCxnSpPr>
          <p:nvPr/>
        </p:nvCxnSpPr>
        <p:spPr>
          <a:xfrm>
            <a:off x="7148034" y="1078515"/>
            <a:ext cx="0" cy="5105717"/>
          </a:xfrm>
          <a:prstGeom prst="line">
            <a:avLst/>
          </a:prstGeom>
          <a:ln w="12700">
            <a:solidFill>
              <a:schemeClr val="tx1">
                <a:lumMod val="65000"/>
                <a:lumOff val="3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animBg="1"/>
      <p:bldP spid="1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45F7-50E8-8333-48DB-C02DE2DD4F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08CD30-BB7A-ABAA-69A6-9880F134347B}"/>
              </a:ext>
            </a:extLst>
          </p:cNvPr>
          <p:cNvSpPr txBox="1"/>
          <p:nvPr/>
        </p:nvSpPr>
        <p:spPr>
          <a:xfrm>
            <a:off x="450000" y="-1530196"/>
            <a:ext cx="10311731" cy="1692771"/>
          </a:xfrm>
          <a:prstGeom prst="rect">
            <a:avLst/>
          </a:prstGeom>
          <a:noFill/>
        </p:spPr>
        <p:txBody>
          <a:bodyPr wrap="square">
            <a:spAutoFit/>
          </a:bodyPr>
          <a:lstStyle/>
          <a:p>
            <a:pPr algn="l"/>
            <a:endParaRPr lang="en-IE" sz="4000" b="0" i="0" u="none" strike="noStrike" baseline="0">
              <a:solidFill>
                <a:srgbClr val="000000"/>
              </a:solidFill>
              <a:latin typeface="Barlow" panose="00000500000000000000" pitchFamily="2" charset="0"/>
            </a:endParaRPr>
          </a:p>
          <a:p>
            <a:pPr algn="l"/>
            <a:endParaRPr lang="en-IE" sz="1800" b="0" i="0" u="none" strike="noStrike" baseline="0">
              <a:solidFill>
                <a:srgbClr val="000000"/>
              </a:solidFill>
              <a:latin typeface="Barlow" panose="00000500000000000000" pitchFamily="2" charset="0"/>
            </a:endParaRPr>
          </a:p>
          <a:p>
            <a:endParaRPr lang="en-IE" sz="1800" b="0" i="0" u="none" strike="noStrike" baseline="0">
              <a:latin typeface="Barlow" panose="00000500000000000000" pitchFamily="2" charset="0"/>
            </a:endParaRPr>
          </a:p>
          <a:p>
            <a:r>
              <a:rPr lang="en-US" sz="2800">
                <a:latin typeface="Barlow" panose="00000500000000000000" pitchFamily="2" charset="0"/>
              </a:rPr>
              <a:t> </a:t>
            </a:r>
            <a:endParaRPr lang="en-IE" sz="2000">
              <a:solidFill>
                <a:schemeClr val="accent6"/>
              </a:solidFill>
              <a:latin typeface="Barlow" panose="00000500000000000000" pitchFamily="2" charset="0"/>
            </a:endParaRPr>
          </a:p>
        </p:txBody>
      </p:sp>
      <p:sp>
        <p:nvSpPr>
          <p:cNvPr id="4" name="TextBox 3">
            <a:extLst>
              <a:ext uri="{FF2B5EF4-FFF2-40B4-BE49-F238E27FC236}">
                <a16:creationId xmlns:a16="http://schemas.microsoft.com/office/drawing/2014/main" id="{1430ED19-2A46-8AD4-5B92-D9F013BF92CF}"/>
              </a:ext>
            </a:extLst>
          </p:cNvPr>
          <p:cNvSpPr txBox="1"/>
          <p:nvPr/>
        </p:nvSpPr>
        <p:spPr>
          <a:xfrm>
            <a:off x="381760" y="1394755"/>
            <a:ext cx="11038080" cy="707886"/>
          </a:xfrm>
          <a:prstGeom prst="rect">
            <a:avLst/>
          </a:prstGeom>
          <a:noFill/>
        </p:spPr>
        <p:txBody>
          <a:bodyPr wrap="square">
            <a:spAutoFit/>
          </a:bodyPr>
          <a:lstStyle/>
          <a:p>
            <a:r>
              <a:rPr lang="en-US" sz="2000" b="1" i="0" u="none" strike="noStrike" baseline="0">
                <a:solidFill>
                  <a:schemeClr val="tx1">
                    <a:lumMod val="85000"/>
                    <a:lumOff val="15000"/>
                  </a:schemeClr>
                </a:solidFill>
                <a:latin typeface="Barlow" panose="00000500000000000000" pitchFamily="2" charset="0"/>
              </a:rPr>
              <a:t>In both the qualitative and quantitative components of this research, young people in Ireland outlined that there are many positives to living in Ireland. </a:t>
            </a:r>
            <a:endParaRPr lang="en-IE" sz="2000" b="1">
              <a:solidFill>
                <a:schemeClr val="tx1">
                  <a:lumMod val="85000"/>
                  <a:lumOff val="15000"/>
                </a:schemeClr>
              </a:solidFill>
            </a:endParaRPr>
          </a:p>
        </p:txBody>
      </p:sp>
      <p:sp>
        <p:nvSpPr>
          <p:cNvPr id="6" name="TextBox 5">
            <a:extLst>
              <a:ext uri="{FF2B5EF4-FFF2-40B4-BE49-F238E27FC236}">
                <a16:creationId xmlns:a16="http://schemas.microsoft.com/office/drawing/2014/main" id="{FF902278-49F5-8BCB-0BFA-51BA74941E5C}"/>
              </a:ext>
            </a:extLst>
          </p:cNvPr>
          <p:cNvSpPr txBox="1"/>
          <p:nvPr/>
        </p:nvSpPr>
        <p:spPr>
          <a:xfrm>
            <a:off x="3938548" y="4133223"/>
            <a:ext cx="4006379" cy="1569660"/>
          </a:xfrm>
          <a:prstGeom prst="rect">
            <a:avLst/>
          </a:prstGeom>
          <a:noFill/>
        </p:spPr>
        <p:txBody>
          <a:bodyPr wrap="square">
            <a:spAutoFit/>
          </a:bodyPr>
          <a:lstStyle/>
          <a:p>
            <a:r>
              <a:rPr lang="en-US" sz="1800" b="0" i="0" u="none" strike="noStrike" baseline="0" dirty="0">
                <a:solidFill>
                  <a:schemeClr val="tx1">
                    <a:lumMod val="85000"/>
                    <a:lumOff val="15000"/>
                  </a:schemeClr>
                </a:solidFill>
                <a:latin typeface="Barlow" panose="00000500000000000000" pitchFamily="2" charset="0"/>
              </a:rPr>
              <a:t>For the most part, young people in Ireland want to make a life in Ireland work for them – the </a:t>
            </a:r>
            <a:r>
              <a:rPr lang="en-US" sz="2000" b="1" i="0" u="none" strike="noStrike" baseline="0" dirty="0">
                <a:solidFill>
                  <a:schemeClr val="tx1">
                    <a:lumMod val="85000"/>
                    <a:lumOff val="15000"/>
                  </a:schemeClr>
                </a:solidFill>
                <a:latin typeface="Barlow" panose="00000500000000000000" pitchFamily="2" charset="0"/>
              </a:rPr>
              <a:t>vast majority want their long-term future to be here</a:t>
            </a:r>
            <a:r>
              <a:rPr lang="en-US" sz="1800" b="0" i="0" u="none" strike="noStrike" baseline="0" dirty="0">
                <a:solidFill>
                  <a:schemeClr val="tx1">
                    <a:lumMod val="85000"/>
                    <a:lumOff val="15000"/>
                  </a:schemeClr>
                </a:solidFill>
                <a:latin typeface="Barlow" panose="00000500000000000000" pitchFamily="2" charset="0"/>
              </a:rPr>
              <a:t>. </a:t>
            </a:r>
            <a:endParaRPr lang="en-IE" dirty="0">
              <a:solidFill>
                <a:schemeClr val="tx1">
                  <a:lumMod val="85000"/>
                  <a:lumOff val="15000"/>
                </a:schemeClr>
              </a:solidFill>
            </a:endParaRPr>
          </a:p>
        </p:txBody>
      </p:sp>
      <p:sp>
        <p:nvSpPr>
          <p:cNvPr id="7" name="TextBox 6">
            <a:extLst>
              <a:ext uri="{FF2B5EF4-FFF2-40B4-BE49-F238E27FC236}">
                <a16:creationId xmlns:a16="http://schemas.microsoft.com/office/drawing/2014/main" id="{42151A61-BA26-0E51-0CA1-954F6A19937D}"/>
              </a:ext>
            </a:extLst>
          </p:cNvPr>
          <p:cNvSpPr txBox="1"/>
          <p:nvPr/>
        </p:nvSpPr>
        <p:spPr>
          <a:xfrm>
            <a:off x="3865193" y="2724777"/>
            <a:ext cx="4006379" cy="1015663"/>
          </a:xfrm>
          <a:prstGeom prst="rect">
            <a:avLst/>
          </a:prstGeom>
          <a:noFill/>
        </p:spPr>
        <p:txBody>
          <a:bodyPr wrap="square">
            <a:spAutoFit/>
          </a:bodyPr>
          <a:lstStyle/>
          <a:p>
            <a:pPr algn="l"/>
            <a:r>
              <a:rPr lang="en-US" sz="1800" b="0" i="0" u="none" strike="noStrike" baseline="0" dirty="0">
                <a:solidFill>
                  <a:schemeClr val="tx1">
                    <a:lumMod val="85000"/>
                    <a:lumOff val="15000"/>
                  </a:schemeClr>
                </a:solidFill>
                <a:latin typeface="Barlow" panose="00000500000000000000" pitchFamily="2" charset="0"/>
              </a:rPr>
              <a:t>Positive towards </a:t>
            </a:r>
            <a:r>
              <a:rPr lang="en-US" sz="2000" b="1" i="0" u="none" strike="noStrike" baseline="0" dirty="0">
                <a:solidFill>
                  <a:schemeClr val="tx1">
                    <a:lumMod val="85000"/>
                    <a:lumOff val="15000"/>
                  </a:schemeClr>
                </a:solidFill>
                <a:latin typeface="Barlow" panose="00000500000000000000" pitchFamily="2" charset="0"/>
              </a:rPr>
              <a:t>our culture</a:t>
            </a:r>
            <a:r>
              <a:rPr lang="en-US" sz="1800" b="1" i="0" u="none" strike="noStrike" baseline="0" dirty="0">
                <a:solidFill>
                  <a:schemeClr val="tx1">
                    <a:lumMod val="85000"/>
                    <a:lumOff val="15000"/>
                  </a:schemeClr>
                </a:solidFill>
                <a:latin typeface="Barlow" panose="00000500000000000000" pitchFamily="2" charset="0"/>
              </a:rPr>
              <a:t>, </a:t>
            </a:r>
            <a:r>
              <a:rPr lang="en-US" sz="2000" b="1" i="0" u="none" strike="noStrike" baseline="0" dirty="0">
                <a:solidFill>
                  <a:schemeClr val="tx1">
                    <a:lumMod val="85000"/>
                    <a:lumOff val="15000"/>
                  </a:schemeClr>
                </a:solidFill>
                <a:latin typeface="Barlow" panose="00000500000000000000" pitchFamily="2" charset="0"/>
              </a:rPr>
              <a:t>communities</a:t>
            </a:r>
            <a:r>
              <a:rPr lang="en-US" sz="1800" b="0" i="0" u="none" strike="noStrike" baseline="0" dirty="0">
                <a:solidFill>
                  <a:schemeClr val="tx1">
                    <a:lumMod val="85000"/>
                    <a:lumOff val="15000"/>
                  </a:schemeClr>
                </a:solidFill>
                <a:latin typeface="Barlow" panose="00000500000000000000" pitchFamily="2" charset="0"/>
              </a:rPr>
              <a:t>, </a:t>
            </a:r>
            <a:r>
              <a:rPr lang="en-US" sz="2000" b="1" i="0" u="none" strike="noStrike" baseline="0" dirty="0">
                <a:solidFill>
                  <a:schemeClr val="tx1">
                    <a:lumMod val="85000"/>
                    <a:lumOff val="15000"/>
                  </a:schemeClr>
                </a:solidFill>
                <a:latin typeface="Barlow" panose="00000500000000000000" pitchFamily="2" charset="0"/>
              </a:rPr>
              <a:t>people</a:t>
            </a:r>
            <a:r>
              <a:rPr lang="en-US" sz="1800" b="0" i="0" u="none" strike="noStrike" baseline="0" dirty="0">
                <a:solidFill>
                  <a:schemeClr val="tx1">
                    <a:lumMod val="85000"/>
                    <a:lumOff val="15000"/>
                  </a:schemeClr>
                </a:solidFill>
                <a:latin typeface="Barlow" panose="00000500000000000000" pitchFamily="2" charset="0"/>
              </a:rPr>
              <a:t> and </a:t>
            </a:r>
            <a:r>
              <a:rPr lang="en-US" sz="2000" b="1" i="0" u="none" strike="noStrike" baseline="0" dirty="0">
                <a:solidFill>
                  <a:schemeClr val="tx1">
                    <a:lumMod val="85000"/>
                    <a:lumOff val="15000"/>
                  </a:schemeClr>
                </a:solidFill>
                <a:latin typeface="Barlow" panose="00000500000000000000" pitchFamily="2" charset="0"/>
              </a:rPr>
              <a:t>pride in Ireland’s positive global reputation</a:t>
            </a:r>
            <a:r>
              <a:rPr lang="en-US" sz="1800" b="0" i="0" u="none" strike="noStrike" baseline="0" dirty="0">
                <a:solidFill>
                  <a:schemeClr val="tx1">
                    <a:lumMod val="85000"/>
                    <a:lumOff val="15000"/>
                  </a:schemeClr>
                </a:solidFill>
                <a:latin typeface="Barlow" panose="00000500000000000000" pitchFamily="2" charset="0"/>
              </a:rPr>
              <a:t>.</a:t>
            </a:r>
            <a:endParaRPr lang="en-IE" dirty="0">
              <a:solidFill>
                <a:schemeClr val="tx1">
                  <a:lumMod val="85000"/>
                  <a:lumOff val="15000"/>
                </a:schemeClr>
              </a:solidFill>
            </a:endParaRPr>
          </a:p>
        </p:txBody>
      </p:sp>
      <p:pic>
        <p:nvPicPr>
          <p:cNvPr id="9" name="Picture 8">
            <a:extLst>
              <a:ext uri="{FF2B5EF4-FFF2-40B4-BE49-F238E27FC236}">
                <a16:creationId xmlns:a16="http://schemas.microsoft.com/office/drawing/2014/main" id="{B9273D79-6292-224D-5103-875DB1F810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25" y="2640620"/>
            <a:ext cx="3768455" cy="2578806"/>
          </a:xfrm>
          <a:prstGeom prst="rect">
            <a:avLst/>
          </a:prstGeom>
        </p:spPr>
      </p:pic>
      <p:pic>
        <p:nvPicPr>
          <p:cNvPr id="11" name="Picture 10">
            <a:extLst>
              <a:ext uri="{FF2B5EF4-FFF2-40B4-BE49-F238E27FC236}">
                <a16:creationId xmlns:a16="http://schemas.microsoft.com/office/drawing/2014/main" id="{054C6461-351D-0261-E3C6-50E23C85151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87802" y="2562856"/>
            <a:ext cx="4204198" cy="2923507"/>
          </a:xfrm>
          <a:prstGeom prst="rect">
            <a:avLst/>
          </a:prstGeom>
        </p:spPr>
      </p:pic>
      <p:sp>
        <p:nvSpPr>
          <p:cNvPr id="3" name="Title 2">
            <a:extLst>
              <a:ext uri="{FF2B5EF4-FFF2-40B4-BE49-F238E27FC236}">
                <a16:creationId xmlns:a16="http://schemas.microsoft.com/office/drawing/2014/main" id="{FA03040F-F06D-2C49-E325-D6D7F245CCDC}"/>
              </a:ext>
            </a:extLst>
          </p:cNvPr>
          <p:cNvSpPr>
            <a:spLocks noGrp="1"/>
          </p:cNvSpPr>
          <p:nvPr>
            <p:ph type="title"/>
          </p:nvPr>
        </p:nvSpPr>
        <p:spPr>
          <a:xfrm>
            <a:off x="436352" y="347029"/>
            <a:ext cx="11299088" cy="715669"/>
          </a:xfrm>
        </p:spPr>
        <p:txBody>
          <a:bodyPr/>
          <a:lstStyle/>
          <a:p>
            <a:r>
              <a:rPr lang="en-US">
                <a:latin typeface="Barlow" panose="00000500000000000000" pitchFamily="2" charset="0"/>
              </a:rPr>
              <a:t>Chapter 2: Attitudes towards living in Ireland</a:t>
            </a:r>
            <a:br>
              <a:rPr lang="en-IE" b="0" i="0" u="none" strike="noStrike" baseline="0">
                <a:latin typeface="Barlow" panose="00000500000000000000" pitchFamily="2" charset="0"/>
              </a:rPr>
            </a:br>
            <a:r>
              <a:rPr lang="en-US" sz="2000">
                <a:solidFill>
                  <a:schemeClr val="tx2"/>
                </a:solidFill>
                <a:latin typeface="Barlow" panose="00000500000000000000" pitchFamily="2" charset="0"/>
              </a:rPr>
              <a:t>Key issues according to young people in Ireland  </a:t>
            </a:r>
            <a:br>
              <a:rPr lang="en-IE" sz="2000">
                <a:solidFill>
                  <a:schemeClr val="tx2"/>
                </a:solidFill>
                <a:latin typeface="Barlow" panose="00000500000000000000" pitchFamily="2" charset="0"/>
              </a:rPr>
            </a:br>
            <a:endParaRPr lang="en-IE">
              <a:solidFill>
                <a:schemeClr val="tx2"/>
              </a:solidFill>
            </a:endParaRPr>
          </a:p>
        </p:txBody>
      </p:sp>
      <p:pic>
        <p:nvPicPr>
          <p:cNvPr id="4098" name="Picture 2" descr="Warning ">
            <a:extLst>
              <a:ext uri="{FF2B5EF4-FFF2-40B4-BE49-F238E27FC236}">
                <a16:creationId xmlns:a16="http://schemas.microsoft.com/office/drawing/2014/main" id="{2F2567D7-CDFD-6256-ECC3-D89D30490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4038" y="299162"/>
            <a:ext cx="811402" cy="81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18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95367-8EF1-15F7-2FEE-825BF4D43567}"/>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CD3FA08-5E3B-325C-B238-98B2FF7C2C44}"/>
              </a:ext>
            </a:extLst>
          </p:cNvPr>
          <p:cNvSpPr/>
          <p:nvPr/>
        </p:nvSpPr>
        <p:spPr>
          <a:xfrm>
            <a:off x="1402079" y="1843504"/>
            <a:ext cx="5917337" cy="49132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Rounded Corners 14">
            <a:extLst>
              <a:ext uri="{FF2B5EF4-FFF2-40B4-BE49-F238E27FC236}">
                <a16:creationId xmlns:a16="http://schemas.microsoft.com/office/drawing/2014/main" id="{9E109C8F-03ED-0CEE-DC18-E5D9199277A4}"/>
              </a:ext>
            </a:extLst>
          </p:cNvPr>
          <p:cNvSpPr/>
          <p:nvPr/>
        </p:nvSpPr>
        <p:spPr>
          <a:xfrm>
            <a:off x="7685177" y="3231375"/>
            <a:ext cx="4279037" cy="124488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schemeClr val="tx1">
                    <a:lumMod val="85000"/>
                    <a:lumOff val="15000"/>
                  </a:schemeClr>
                </a:solidFill>
              </a:rPr>
              <a:t>18 to 22-year-olds appear to be more concerned about unemployment</a:t>
            </a:r>
          </a:p>
          <a:p>
            <a:pPr marL="285750" indent="-285750">
              <a:buFont typeface="Arial" panose="020B0604020202020204" pitchFamily="34" charset="0"/>
              <a:buChar char="•"/>
            </a:pPr>
            <a:r>
              <a:rPr lang="en-US" sz="1600">
                <a:solidFill>
                  <a:schemeClr val="tx1">
                    <a:lumMod val="85000"/>
                    <a:lumOff val="15000"/>
                  </a:schemeClr>
                </a:solidFill>
              </a:rPr>
              <a:t>1 in 5 (21%) of 18 to 22-year-olds rating it as an issue compared to only 1 in 10 (10%) of 27 to 29-year-olds in Ireland. </a:t>
            </a:r>
            <a:endParaRPr lang="en-IE" sz="1600">
              <a:solidFill>
                <a:schemeClr val="tx1">
                  <a:lumMod val="85000"/>
                  <a:lumOff val="15000"/>
                </a:schemeClr>
              </a:solidFill>
            </a:endParaRPr>
          </a:p>
        </p:txBody>
      </p:sp>
      <p:sp>
        <p:nvSpPr>
          <p:cNvPr id="14" name="Rectangle: Rounded Corners 13">
            <a:extLst>
              <a:ext uri="{FF2B5EF4-FFF2-40B4-BE49-F238E27FC236}">
                <a16:creationId xmlns:a16="http://schemas.microsoft.com/office/drawing/2014/main" id="{DE6F4446-4EAB-D517-E196-F21DE1F49BB7}"/>
              </a:ext>
            </a:extLst>
          </p:cNvPr>
          <p:cNvSpPr/>
          <p:nvPr/>
        </p:nvSpPr>
        <p:spPr>
          <a:xfrm>
            <a:off x="2529839" y="2740649"/>
            <a:ext cx="2342743" cy="20332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Rounded Corners 12">
            <a:extLst>
              <a:ext uri="{FF2B5EF4-FFF2-40B4-BE49-F238E27FC236}">
                <a16:creationId xmlns:a16="http://schemas.microsoft.com/office/drawing/2014/main" id="{3C755B4C-583D-5E10-8A8B-0B3486FC7E73}"/>
              </a:ext>
            </a:extLst>
          </p:cNvPr>
          <p:cNvSpPr/>
          <p:nvPr/>
        </p:nvSpPr>
        <p:spPr>
          <a:xfrm>
            <a:off x="1259840" y="3605734"/>
            <a:ext cx="3612743" cy="20332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DFE567A8-5F77-2DB4-E61B-6E2DFD0936E4}"/>
              </a:ext>
            </a:extLst>
          </p:cNvPr>
          <p:cNvPicPr>
            <a:picLocks noChangeAspect="1"/>
          </p:cNvPicPr>
          <p:nvPr/>
        </p:nvPicPr>
        <p:blipFill rotWithShape="1">
          <a:blip r:embed="rId3">
            <a:clrChange>
              <a:clrFrom>
                <a:srgbClr val="FFFFFF"/>
              </a:clrFrom>
              <a:clrTo>
                <a:srgbClr val="FFFFFF">
                  <a:alpha val="0"/>
                </a:srgbClr>
              </a:clrTo>
            </a:clrChange>
          </a:blip>
          <a:srcRect b="91195"/>
          <a:stretch/>
        </p:blipFill>
        <p:spPr>
          <a:xfrm>
            <a:off x="559619" y="1359024"/>
            <a:ext cx="6352823" cy="451546"/>
          </a:xfrm>
          <a:prstGeom prst="rect">
            <a:avLst/>
          </a:prstGeom>
        </p:spPr>
      </p:pic>
      <p:sp>
        <p:nvSpPr>
          <p:cNvPr id="12" name="TextBox 11">
            <a:extLst>
              <a:ext uri="{FF2B5EF4-FFF2-40B4-BE49-F238E27FC236}">
                <a16:creationId xmlns:a16="http://schemas.microsoft.com/office/drawing/2014/main" id="{CE1E9693-F5DA-B1F6-23A1-82179B206B7C}"/>
              </a:ext>
            </a:extLst>
          </p:cNvPr>
          <p:cNvSpPr txBox="1"/>
          <p:nvPr/>
        </p:nvSpPr>
        <p:spPr>
          <a:xfrm>
            <a:off x="1060264" y="1006036"/>
            <a:ext cx="6094520" cy="338554"/>
          </a:xfrm>
          <a:prstGeom prst="rect">
            <a:avLst/>
          </a:prstGeom>
          <a:noFill/>
        </p:spPr>
        <p:txBody>
          <a:bodyPr wrap="square">
            <a:spAutoFit/>
          </a:bodyPr>
          <a:lstStyle/>
          <a:p>
            <a:pPr algn="ctr"/>
            <a:r>
              <a:rPr lang="en-US" sz="1600" b="1" i="1" u="none" strike="noStrike" baseline="0">
                <a:solidFill>
                  <a:schemeClr val="accent4"/>
                </a:solidFill>
                <a:latin typeface="Barlow" panose="00000500000000000000" pitchFamily="2" charset="0"/>
              </a:rPr>
              <a:t>‘Top three most important issues in Ireland’</a:t>
            </a:r>
            <a:endParaRPr lang="en-IE" sz="1600" b="1" i="1">
              <a:solidFill>
                <a:schemeClr val="accent4"/>
              </a:solidFill>
            </a:endParaRPr>
          </a:p>
        </p:txBody>
      </p:sp>
      <p:sp>
        <p:nvSpPr>
          <p:cNvPr id="16" name="Rectangle: Rounded Corners 15">
            <a:extLst>
              <a:ext uri="{FF2B5EF4-FFF2-40B4-BE49-F238E27FC236}">
                <a16:creationId xmlns:a16="http://schemas.microsoft.com/office/drawing/2014/main" id="{53F20914-42A6-1645-E118-D902FF0E6510}"/>
              </a:ext>
            </a:extLst>
          </p:cNvPr>
          <p:cNvSpPr/>
          <p:nvPr/>
        </p:nvSpPr>
        <p:spPr>
          <a:xfrm>
            <a:off x="7685177" y="4646018"/>
            <a:ext cx="4279037" cy="124488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schemeClr val="tx1">
                    <a:lumMod val="85000"/>
                    <a:lumOff val="15000"/>
                  </a:schemeClr>
                </a:solidFill>
              </a:rPr>
              <a:t>Concern for environment and climate change is higher amongst young people from a middle-class background (ABC1) versus working class background (C2DE); 17% and 7% respectively. </a:t>
            </a:r>
            <a:endParaRPr lang="en-IE" sz="1600">
              <a:solidFill>
                <a:schemeClr val="tx1">
                  <a:lumMod val="85000"/>
                  <a:lumOff val="15000"/>
                </a:schemeClr>
              </a:solidFill>
            </a:endParaRPr>
          </a:p>
        </p:txBody>
      </p:sp>
      <p:sp>
        <p:nvSpPr>
          <p:cNvPr id="17" name="Rectangle: Rounded Corners 16">
            <a:extLst>
              <a:ext uri="{FF2B5EF4-FFF2-40B4-BE49-F238E27FC236}">
                <a16:creationId xmlns:a16="http://schemas.microsoft.com/office/drawing/2014/main" id="{1C9BBD88-E9FD-063E-145D-D2FE7AA68C89}"/>
              </a:ext>
            </a:extLst>
          </p:cNvPr>
          <p:cNvSpPr/>
          <p:nvPr/>
        </p:nvSpPr>
        <p:spPr>
          <a:xfrm>
            <a:off x="7685177" y="1816732"/>
            <a:ext cx="4279037" cy="124488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schemeClr val="tx1">
                    <a:lumMod val="85000"/>
                    <a:lumOff val="15000"/>
                  </a:schemeClr>
                </a:solidFill>
              </a:rPr>
              <a:t>Housing and the rising prices /inflation /cost of living are by some distance the most dominant concerns that young people in Ireland have; 67% and 62% respectively. </a:t>
            </a:r>
            <a:endParaRPr lang="en-IE" sz="1600">
              <a:solidFill>
                <a:schemeClr val="tx1">
                  <a:lumMod val="85000"/>
                  <a:lumOff val="15000"/>
                </a:schemeClr>
              </a:solidFill>
            </a:endParaRPr>
          </a:p>
        </p:txBody>
      </p:sp>
      <p:sp>
        <p:nvSpPr>
          <p:cNvPr id="5" name="Title 4">
            <a:extLst>
              <a:ext uri="{FF2B5EF4-FFF2-40B4-BE49-F238E27FC236}">
                <a16:creationId xmlns:a16="http://schemas.microsoft.com/office/drawing/2014/main" id="{A9E8AEA3-7E92-4FC6-0A24-4672983B4972}"/>
              </a:ext>
            </a:extLst>
          </p:cNvPr>
          <p:cNvSpPr>
            <a:spLocks noGrp="1"/>
          </p:cNvSpPr>
          <p:nvPr>
            <p:ph type="title"/>
          </p:nvPr>
        </p:nvSpPr>
        <p:spPr>
          <a:xfrm>
            <a:off x="391864" y="199730"/>
            <a:ext cx="11299088" cy="715669"/>
          </a:xfrm>
        </p:spPr>
        <p:txBody>
          <a:bodyPr/>
          <a:lstStyle/>
          <a:p>
            <a:r>
              <a:rPr lang="en-US">
                <a:latin typeface="Barlow" panose="00000500000000000000" pitchFamily="2" charset="0"/>
              </a:rPr>
              <a:t>Chapter 2: Attitudes towards living in Ireland</a:t>
            </a:r>
            <a:br>
              <a:rPr lang="en-IE" b="0" i="0" u="none" strike="noStrike" baseline="0">
                <a:latin typeface="Barlow" panose="00000500000000000000" pitchFamily="2" charset="0"/>
              </a:rPr>
            </a:br>
            <a:r>
              <a:rPr lang="en-US" sz="2000">
                <a:solidFill>
                  <a:schemeClr val="tx2"/>
                </a:solidFill>
                <a:latin typeface="Barlow" panose="00000500000000000000" pitchFamily="2" charset="0"/>
              </a:rPr>
              <a:t>Key issues according to young people in Ireland  </a:t>
            </a:r>
            <a:endParaRPr lang="en-IE">
              <a:solidFill>
                <a:schemeClr val="tx2"/>
              </a:solidFill>
            </a:endParaRPr>
          </a:p>
        </p:txBody>
      </p:sp>
      <p:pic>
        <p:nvPicPr>
          <p:cNvPr id="6" name="Picture 2" descr="Warning ">
            <a:extLst>
              <a:ext uri="{FF2B5EF4-FFF2-40B4-BE49-F238E27FC236}">
                <a16:creationId xmlns:a16="http://schemas.microsoft.com/office/drawing/2014/main" id="{89BD26E3-3681-11F6-E55A-071E12D92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4038" y="299162"/>
            <a:ext cx="811402" cy="8114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D629A17C-F0A5-1CBE-464E-BDC157424564}"/>
              </a:ext>
            </a:extLst>
          </p:cNvPr>
          <p:cNvGraphicFramePr/>
          <p:nvPr>
            <p:custDataLst>
              <p:tags r:id="rId1"/>
            </p:custDataLst>
            <p:extLst>
              <p:ext uri="{D42A27DB-BD31-4B8C-83A1-F6EECF244321}">
                <p14:modId xmlns:p14="http://schemas.microsoft.com/office/powerpoint/2010/main" val="2545781032"/>
              </p:ext>
            </p:extLst>
          </p:nvPr>
        </p:nvGraphicFramePr>
        <p:xfrm>
          <a:off x="-369193" y="1524549"/>
          <a:ext cx="8210445" cy="48521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6305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4" grpId="0" animBg="1"/>
      <p:bldP spid="13"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D49C-0873-74F8-33BB-5C3EA1AE6384}"/>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FFABC2B-C8BD-01F7-01DA-A15683A10DA8}"/>
              </a:ext>
            </a:extLst>
          </p:cNvPr>
          <p:cNvSpPr/>
          <p:nvPr/>
        </p:nvSpPr>
        <p:spPr>
          <a:xfrm>
            <a:off x="6576353" y="2439608"/>
            <a:ext cx="623573" cy="2070248"/>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Rounded Corners 12">
            <a:extLst>
              <a:ext uri="{FF2B5EF4-FFF2-40B4-BE49-F238E27FC236}">
                <a16:creationId xmlns:a16="http://schemas.microsoft.com/office/drawing/2014/main" id="{41F3740C-B9E1-3800-971B-24A9D4FD5545}"/>
              </a:ext>
            </a:extLst>
          </p:cNvPr>
          <p:cNvSpPr/>
          <p:nvPr/>
        </p:nvSpPr>
        <p:spPr>
          <a:xfrm>
            <a:off x="8636001" y="4930008"/>
            <a:ext cx="2729784" cy="12926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Barlow" panose="00000500000000000000" pitchFamily="2" charset="0"/>
              </a:rPr>
              <a:t>Young people with a disability tend to be more dissatisfied with ‘promotion opportunities’ in their workplace; </a:t>
            </a:r>
            <a:r>
              <a:rPr lang="en-US" sz="1400" b="1" dirty="0">
                <a:solidFill>
                  <a:schemeClr val="tx1"/>
                </a:solidFill>
                <a:latin typeface="Barlow" panose="00000500000000000000" pitchFamily="2" charset="0"/>
              </a:rPr>
              <a:t>70% are dissatisfied with this compared to average of 57%. </a:t>
            </a:r>
            <a:endParaRPr lang="en-IE" sz="1400" b="1" dirty="0">
              <a:solidFill>
                <a:schemeClr val="tx1"/>
              </a:solidFill>
            </a:endParaRPr>
          </a:p>
        </p:txBody>
      </p:sp>
      <p:sp>
        <p:nvSpPr>
          <p:cNvPr id="11" name="Rectangle: Rounded Corners 10">
            <a:extLst>
              <a:ext uri="{FF2B5EF4-FFF2-40B4-BE49-F238E27FC236}">
                <a16:creationId xmlns:a16="http://schemas.microsoft.com/office/drawing/2014/main" id="{9908C2CD-1F0D-FF76-8AA0-886EDE2C8166}"/>
              </a:ext>
            </a:extLst>
          </p:cNvPr>
          <p:cNvSpPr/>
          <p:nvPr/>
        </p:nvSpPr>
        <p:spPr>
          <a:xfrm>
            <a:off x="5446889" y="4951372"/>
            <a:ext cx="2258928" cy="120032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Barlow" panose="00000500000000000000" pitchFamily="2" charset="0"/>
              </a:rPr>
              <a:t>Female employees are less satisfied with the employment benefits, with </a:t>
            </a:r>
            <a:r>
              <a:rPr lang="en-US" sz="1400" b="1" dirty="0">
                <a:solidFill>
                  <a:schemeClr val="tx1"/>
                </a:solidFill>
                <a:latin typeface="Barlow" panose="00000500000000000000" pitchFamily="2" charset="0"/>
              </a:rPr>
              <a:t>only 38% satisfied compared to 57% of men</a:t>
            </a:r>
            <a:r>
              <a:rPr lang="en-US" sz="1400" dirty="0">
                <a:solidFill>
                  <a:schemeClr val="tx1"/>
                </a:solidFill>
                <a:latin typeface="Barlow" panose="00000500000000000000" pitchFamily="2" charset="0"/>
              </a:rPr>
              <a:t>. </a:t>
            </a:r>
            <a:endParaRPr lang="en-IE" sz="1400" dirty="0">
              <a:solidFill>
                <a:schemeClr val="tx1"/>
              </a:solidFill>
              <a:latin typeface="Barlow" panose="00000500000000000000" pitchFamily="2" charset="0"/>
            </a:endParaRPr>
          </a:p>
        </p:txBody>
      </p:sp>
      <p:sp>
        <p:nvSpPr>
          <p:cNvPr id="12" name="Rectangle: Rounded Corners 11">
            <a:extLst>
              <a:ext uri="{FF2B5EF4-FFF2-40B4-BE49-F238E27FC236}">
                <a16:creationId xmlns:a16="http://schemas.microsoft.com/office/drawing/2014/main" id="{6B859900-D87E-474E-A93E-0DDA5C73537D}"/>
              </a:ext>
            </a:extLst>
          </p:cNvPr>
          <p:cNvSpPr/>
          <p:nvPr/>
        </p:nvSpPr>
        <p:spPr>
          <a:xfrm>
            <a:off x="5856742" y="1979884"/>
            <a:ext cx="721611" cy="221211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82EB6C16-210A-B55C-50BF-4302E9B567E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35169" y="1216452"/>
            <a:ext cx="5931891" cy="3647521"/>
          </a:xfrm>
          <a:prstGeom prst="rect">
            <a:avLst/>
          </a:prstGeom>
        </p:spPr>
      </p:pic>
      <p:sp>
        <p:nvSpPr>
          <p:cNvPr id="6" name="TextBox 5">
            <a:extLst>
              <a:ext uri="{FF2B5EF4-FFF2-40B4-BE49-F238E27FC236}">
                <a16:creationId xmlns:a16="http://schemas.microsoft.com/office/drawing/2014/main" id="{D75A31D2-D62C-0D2A-3CA5-0911B84392D9}"/>
              </a:ext>
            </a:extLst>
          </p:cNvPr>
          <p:cNvSpPr txBox="1"/>
          <p:nvPr/>
        </p:nvSpPr>
        <p:spPr>
          <a:xfrm>
            <a:off x="362069" y="1216452"/>
            <a:ext cx="4468955" cy="2862322"/>
          </a:xfrm>
          <a:prstGeom prst="rect">
            <a:avLst/>
          </a:prstGeom>
          <a:noFill/>
        </p:spPr>
        <p:txBody>
          <a:bodyPr wrap="square">
            <a:spAutoFit/>
          </a:bodyPr>
          <a:lstStyle/>
          <a:p>
            <a:pPr algn="l"/>
            <a:endParaRPr lang="en-IE" b="0" i="0" u="none" strike="noStrike" baseline="0" dirty="0">
              <a:solidFill>
                <a:schemeClr val="tx1">
                  <a:lumMod val="85000"/>
                  <a:lumOff val="15000"/>
                </a:schemeClr>
              </a:solidFill>
              <a:latin typeface="Barlow" panose="00000500000000000000" pitchFamily="2" charset="0"/>
            </a:endParaRPr>
          </a:p>
          <a:p>
            <a:r>
              <a:rPr lang="en-US" b="1" i="0" u="none" strike="noStrike" baseline="0" dirty="0">
                <a:solidFill>
                  <a:schemeClr val="tx1">
                    <a:lumMod val="85000"/>
                    <a:lumOff val="15000"/>
                  </a:schemeClr>
                </a:solidFill>
                <a:latin typeface="Barlow" panose="00000500000000000000" pitchFamily="2" charset="0"/>
              </a:rPr>
              <a:t>Seven in ten (70%) </a:t>
            </a:r>
            <a:r>
              <a:rPr lang="en-US" b="0" i="0" u="none" strike="noStrike" baseline="0" dirty="0">
                <a:solidFill>
                  <a:schemeClr val="tx1">
                    <a:lumMod val="85000"/>
                    <a:lumOff val="15000"/>
                  </a:schemeClr>
                </a:solidFill>
                <a:latin typeface="Barlow" panose="00000500000000000000" pitchFamily="2" charset="0"/>
              </a:rPr>
              <a:t>of 18 to 29-year-olds are currently working: however, 18% are doing so part-time; and 16% are doing so with a temporary contract. </a:t>
            </a:r>
          </a:p>
          <a:p>
            <a:endParaRPr lang="en-US" dirty="0">
              <a:solidFill>
                <a:schemeClr val="tx1">
                  <a:lumMod val="85000"/>
                  <a:lumOff val="15000"/>
                </a:schemeClr>
              </a:solidFill>
              <a:latin typeface="Barlow" panose="00000500000000000000" pitchFamily="2" charset="0"/>
            </a:endParaRPr>
          </a:p>
          <a:p>
            <a:pPr algn="l"/>
            <a:endParaRPr lang="en-IE" b="0" i="0" u="none" strike="noStrike" baseline="0" dirty="0">
              <a:solidFill>
                <a:schemeClr val="tx1">
                  <a:lumMod val="85000"/>
                  <a:lumOff val="15000"/>
                </a:schemeClr>
              </a:solidFill>
              <a:latin typeface="Barlow" panose="00000500000000000000" pitchFamily="2" charset="0"/>
            </a:endParaRPr>
          </a:p>
          <a:p>
            <a:endParaRPr lang="en-US" dirty="0">
              <a:solidFill>
                <a:schemeClr val="tx1">
                  <a:lumMod val="85000"/>
                  <a:lumOff val="15000"/>
                </a:schemeClr>
              </a:solidFill>
              <a:latin typeface="Barlow" panose="00000500000000000000" pitchFamily="2" charset="0"/>
            </a:endParaRPr>
          </a:p>
          <a:p>
            <a:pPr algn="l"/>
            <a:endParaRPr lang="en-IE" dirty="0">
              <a:solidFill>
                <a:schemeClr val="tx1">
                  <a:lumMod val="85000"/>
                  <a:lumOff val="15000"/>
                </a:schemeClr>
              </a:solidFill>
              <a:latin typeface="Barlow" panose="00000500000000000000" pitchFamily="2" charset="0"/>
            </a:endParaRPr>
          </a:p>
          <a:p>
            <a:pPr algn="l"/>
            <a:endParaRPr lang="en-IE" b="0" i="0" u="none" strike="noStrike" baseline="0" dirty="0">
              <a:solidFill>
                <a:schemeClr val="tx1">
                  <a:lumMod val="85000"/>
                  <a:lumOff val="15000"/>
                </a:schemeClr>
              </a:solidFill>
              <a:latin typeface="Barlow" panose="00000500000000000000" pitchFamily="2" charset="0"/>
            </a:endParaRPr>
          </a:p>
        </p:txBody>
      </p:sp>
      <p:sp>
        <p:nvSpPr>
          <p:cNvPr id="21" name="TextBox 20">
            <a:extLst>
              <a:ext uri="{FF2B5EF4-FFF2-40B4-BE49-F238E27FC236}">
                <a16:creationId xmlns:a16="http://schemas.microsoft.com/office/drawing/2014/main" id="{66BDA6DF-738F-7116-7252-C45382896105}"/>
              </a:ext>
            </a:extLst>
          </p:cNvPr>
          <p:cNvSpPr txBox="1"/>
          <p:nvPr/>
        </p:nvSpPr>
        <p:spPr>
          <a:xfrm>
            <a:off x="5155581" y="881954"/>
            <a:ext cx="6103398" cy="338554"/>
          </a:xfrm>
          <a:prstGeom prst="rect">
            <a:avLst/>
          </a:prstGeom>
          <a:noFill/>
        </p:spPr>
        <p:txBody>
          <a:bodyPr wrap="square">
            <a:spAutoFit/>
          </a:bodyPr>
          <a:lstStyle/>
          <a:p>
            <a:pPr algn="ctr"/>
            <a:r>
              <a:rPr lang="en-US" sz="1600" b="1" i="0" u="none" strike="noStrike" baseline="0">
                <a:solidFill>
                  <a:schemeClr val="accent4"/>
                </a:solidFill>
                <a:latin typeface="Barlow" panose="00000500000000000000" pitchFamily="2" charset="0"/>
              </a:rPr>
              <a:t>Looking at working conditions…</a:t>
            </a:r>
            <a:endParaRPr lang="en-IE" sz="1600" b="1">
              <a:solidFill>
                <a:schemeClr val="accent4"/>
              </a:solidFill>
            </a:endParaRPr>
          </a:p>
        </p:txBody>
      </p:sp>
      <p:sp>
        <p:nvSpPr>
          <p:cNvPr id="3" name="Title 2">
            <a:extLst>
              <a:ext uri="{FF2B5EF4-FFF2-40B4-BE49-F238E27FC236}">
                <a16:creationId xmlns:a16="http://schemas.microsoft.com/office/drawing/2014/main" id="{E8920A7A-C2E6-6E43-D96E-742868111072}"/>
              </a:ext>
            </a:extLst>
          </p:cNvPr>
          <p:cNvSpPr>
            <a:spLocks noGrp="1"/>
          </p:cNvSpPr>
          <p:nvPr>
            <p:ph type="title"/>
          </p:nvPr>
        </p:nvSpPr>
        <p:spPr>
          <a:xfrm>
            <a:off x="446456" y="322104"/>
            <a:ext cx="11299088" cy="715669"/>
          </a:xfrm>
        </p:spPr>
        <p:txBody>
          <a:bodyPr/>
          <a:lstStyle/>
          <a:p>
            <a:r>
              <a:rPr lang="en-US"/>
              <a:t>Chapter 2: Attitudes towards living in Ireland</a:t>
            </a:r>
            <a:br>
              <a:rPr lang="en-IE" b="0" i="0" u="none" strike="noStrike" baseline="0"/>
            </a:br>
            <a:r>
              <a:rPr lang="en-IE" sz="2000" i="0" u="none" strike="noStrike" baseline="0">
                <a:solidFill>
                  <a:schemeClr val="tx2"/>
                </a:solidFill>
              </a:rPr>
              <a:t>Employment </a:t>
            </a:r>
            <a:br>
              <a:rPr lang="en-IE" sz="2000">
                <a:solidFill>
                  <a:schemeClr val="accent6"/>
                </a:solidFill>
              </a:rPr>
            </a:br>
            <a:endParaRPr lang="en-IE"/>
          </a:p>
        </p:txBody>
      </p:sp>
      <p:pic>
        <p:nvPicPr>
          <p:cNvPr id="2050" name="Picture 2" descr="Job search ">
            <a:extLst>
              <a:ext uri="{FF2B5EF4-FFF2-40B4-BE49-F238E27FC236}">
                <a16:creationId xmlns:a16="http://schemas.microsoft.com/office/drawing/2014/main" id="{2CBC532C-CC1D-4C74-E4D4-6BD08A8AC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8967" y="272354"/>
            <a:ext cx="1016577" cy="10165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EE5F03-916B-D501-BE6F-D4ACFF04BB3D}"/>
              </a:ext>
            </a:extLst>
          </p:cNvPr>
          <p:cNvSpPr txBox="1"/>
          <p:nvPr/>
        </p:nvSpPr>
        <p:spPr>
          <a:xfrm>
            <a:off x="374740" y="2848111"/>
            <a:ext cx="4443611" cy="1200329"/>
          </a:xfrm>
          <a:prstGeom prst="rect">
            <a:avLst/>
          </a:prstGeom>
          <a:noFill/>
        </p:spPr>
        <p:txBody>
          <a:bodyPr wrap="square">
            <a:spAutoFit/>
          </a:bodyPr>
          <a:lstStyle/>
          <a:p>
            <a:r>
              <a:rPr lang="en-US" b="1" dirty="0">
                <a:solidFill>
                  <a:schemeClr val="tx1">
                    <a:lumMod val="85000"/>
                    <a:lumOff val="15000"/>
                  </a:schemeClr>
                </a:solidFill>
                <a:latin typeface="Barlow" panose="00000500000000000000" pitchFamily="2" charset="0"/>
              </a:rPr>
              <a:t>18 to 22-year-olds tend to be less satisfied </a:t>
            </a:r>
            <a:r>
              <a:rPr lang="en-US" sz="1800" dirty="0">
                <a:solidFill>
                  <a:schemeClr val="tx1">
                    <a:lumMod val="85000"/>
                    <a:lumOff val="15000"/>
                  </a:schemeClr>
                </a:solidFill>
                <a:latin typeface="Barlow" panose="00000500000000000000" pitchFamily="2" charset="0"/>
              </a:rPr>
              <a:t>with their working life in general, with </a:t>
            </a:r>
            <a:r>
              <a:rPr lang="en-US" sz="1800" b="1" dirty="0">
                <a:solidFill>
                  <a:schemeClr val="tx1">
                    <a:lumMod val="85000"/>
                    <a:lumOff val="15000"/>
                  </a:schemeClr>
                </a:solidFill>
                <a:latin typeface="Barlow" panose="00000500000000000000" pitchFamily="2" charset="0"/>
              </a:rPr>
              <a:t>only</a:t>
            </a:r>
            <a:r>
              <a:rPr lang="en-US" sz="1800" dirty="0">
                <a:solidFill>
                  <a:schemeClr val="tx1">
                    <a:lumMod val="85000"/>
                    <a:lumOff val="15000"/>
                  </a:schemeClr>
                </a:solidFill>
                <a:latin typeface="Barlow" panose="00000500000000000000" pitchFamily="2" charset="0"/>
              </a:rPr>
              <a:t> </a:t>
            </a:r>
            <a:r>
              <a:rPr lang="en-US" sz="1800" b="1" dirty="0">
                <a:solidFill>
                  <a:schemeClr val="tx1">
                    <a:lumMod val="85000"/>
                    <a:lumOff val="15000"/>
                  </a:schemeClr>
                </a:solidFill>
                <a:latin typeface="Barlow" panose="00000500000000000000" pitchFamily="2" charset="0"/>
              </a:rPr>
              <a:t>38% </a:t>
            </a:r>
            <a:r>
              <a:rPr lang="en-US" sz="1800" dirty="0">
                <a:solidFill>
                  <a:schemeClr val="tx1">
                    <a:lumMod val="85000"/>
                    <a:lumOff val="15000"/>
                  </a:schemeClr>
                </a:solidFill>
                <a:latin typeface="Barlow" panose="00000500000000000000" pitchFamily="2" charset="0"/>
              </a:rPr>
              <a:t>satisfied </a:t>
            </a:r>
            <a:r>
              <a:rPr lang="en-US" sz="1800" b="1" dirty="0">
                <a:solidFill>
                  <a:schemeClr val="tx1">
                    <a:lumMod val="85000"/>
                    <a:lumOff val="15000"/>
                  </a:schemeClr>
                </a:solidFill>
                <a:latin typeface="Barlow" panose="00000500000000000000" pitchFamily="2" charset="0"/>
              </a:rPr>
              <a:t>compared to 47% of 23 to 26-year-olds </a:t>
            </a:r>
            <a:r>
              <a:rPr lang="en-US" sz="1800" dirty="0">
                <a:solidFill>
                  <a:schemeClr val="tx1">
                    <a:lumMod val="85000"/>
                    <a:lumOff val="15000"/>
                  </a:schemeClr>
                </a:solidFill>
                <a:latin typeface="Barlow" panose="00000500000000000000" pitchFamily="2" charset="0"/>
              </a:rPr>
              <a:t>and</a:t>
            </a:r>
            <a:r>
              <a:rPr lang="en-US" sz="1800" b="1" dirty="0">
                <a:solidFill>
                  <a:schemeClr val="tx1">
                    <a:lumMod val="85000"/>
                    <a:lumOff val="15000"/>
                  </a:schemeClr>
                </a:solidFill>
                <a:latin typeface="Barlow" panose="00000500000000000000" pitchFamily="2" charset="0"/>
              </a:rPr>
              <a:t> 51% for 27 to 29-year-olds. </a:t>
            </a:r>
          </a:p>
        </p:txBody>
      </p:sp>
      <p:sp>
        <p:nvSpPr>
          <p:cNvPr id="15" name="TextBox 14">
            <a:extLst>
              <a:ext uri="{FF2B5EF4-FFF2-40B4-BE49-F238E27FC236}">
                <a16:creationId xmlns:a16="http://schemas.microsoft.com/office/drawing/2014/main" id="{ECD56A3D-0EC0-13EB-8858-1330B4D05163}"/>
              </a:ext>
            </a:extLst>
          </p:cNvPr>
          <p:cNvSpPr txBox="1"/>
          <p:nvPr/>
        </p:nvSpPr>
        <p:spPr>
          <a:xfrm>
            <a:off x="362069" y="4479770"/>
            <a:ext cx="4606171" cy="1477328"/>
          </a:xfrm>
          <a:prstGeom prst="rect">
            <a:avLst/>
          </a:prstGeom>
          <a:noFill/>
        </p:spPr>
        <p:txBody>
          <a:bodyPr wrap="square">
            <a:spAutoFit/>
          </a:bodyPr>
          <a:lstStyle/>
          <a:p>
            <a:r>
              <a:rPr lang="en-US" b="1" dirty="0">
                <a:solidFill>
                  <a:schemeClr val="tx1">
                    <a:lumMod val="85000"/>
                    <a:lumOff val="15000"/>
                  </a:schemeClr>
                </a:solidFill>
                <a:latin typeface="Barlow" panose="00000500000000000000" pitchFamily="2" charset="0"/>
              </a:rPr>
              <a:t>51% of young people from a middle-class background (ABC1) are satisfied </a:t>
            </a:r>
            <a:r>
              <a:rPr lang="en-US" dirty="0">
                <a:solidFill>
                  <a:schemeClr val="tx1">
                    <a:lumMod val="85000"/>
                    <a:lumOff val="15000"/>
                  </a:schemeClr>
                </a:solidFill>
                <a:latin typeface="Barlow" panose="00000500000000000000" pitchFamily="2" charset="0"/>
              </a:rPr>
              <a:t>with working life compared to only </a:t>
            </a:r>
            <a:r>
              <a:rPr lang="en-US" b="1" dirty="0">
                <a:solidFill>
                  <a:schemeClr val="tx1">
                    <a:lumMod val="85000"/>
                    <a:lumOff val="15000"/>
                  </a:schemeClr>
                </a:solidFill>
                <a:latin typeface="Barlow" panose="00000500000000000000" pitchFamily="2" charset="0"/>
              </a:rPr>
              <a:t>37% for those from a working-class background (C2DE). </a:t>
            </a:r>
          </a:p>
          <a:p>
            <a:endParaRPr lang="en-US" b="1" dirty="0">
              <a:solidFill>
                <a:schemeClr val="tx1">
                  <a:lumMod val="85000"/>
                  <a:lumOff val="15000"/>
                </a:schemeClr>
              </a:solidFill>
              <a:latin typeface="Barlow" panose="00000500000000000000" pitchFamily="2" charset="0"/>
            </a:endParaRPr>
          </a:p>
        </p:txBody>
      </p:sp>
    </p:spTree>
    <p:extLst>
      <p:ext uri="{BB962C8B-B14F-4D97-AF65-F5344CB8AC3E}">
        <p14:creationId xmlns:p14="http://schemas.microsoft.com/office/powerpoint/2010/main" val="156425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1" grpId="0" animBg="1"/>
      <p:bldP spid="12" grpId="0" animBg="1"/>
      <p:bldP spid="21" grpId="0"/>
      <p:bldP spid="7"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PACTIONTYPE1" val="Data"/>
  <p:tag name="PPDATASOURCE1" val="14"/>
  <p:tag name="PPDATATABLE1" val="1"/>
  <p:tag name="PPFILTERSTRING1" val="TBR:0|TBC:0|NDFR:0|NDFC:0|NDTR:0|NDTC:0|QT:0|BNR:1|STB:1|DA:1|DSC:1|SST:1|SSV:0|SBV:1|OSC:1|OBR:0|RSV:1|RBV:0|PRF:0|PSF:0|IB:0|SLM:0|BS:F|RH:0|TC:1|DP:-1|NIP:0|NID:0|SP:0|MN:0|SS:::|RF:00000000000000000000000000|XPR:|XPC:|LDR:|LDC:|BAR:|STC:|SA:0,0,0,0|SI:|IER:String^IncludeWithLabels|IEC:String^IncludeWithLabels^`Total0NoSort^`-340NoSort^`35-540NoSort^`55+0NoSort^`ABC10NoSort^`C2DE0NoSort^`Urban0NoSort^`Rural0NoSort^`Dublin0NoSort^`East &amp; Midlands Ex. Dublin0NoSort^`East &amp; Midlands Region0NoSort^`Southern Region0NoSort^`North-West Region0NoSort|SR:|SC:|SX:"/>
  <p:tag name="PPSELECTEDAREA1" val="SC:2|SR:8-15|DL:3"/>
  <p:tag name="PPADDMETHOD1" val="AM:5|TM:0|TC:1|TR:1"/>
  <p:tag name="PPGRIDAREAS1" val="DH:1|DC:4|DA:5|PF:20|ST:1|FC:2|LC:14|OC:96|OR:15"/>
  <p:tag name="PPACTIONTYPE2" val="Sort"/>
  <p:tag name="PPSORTSTRING2" val="SF:T|S1:+2|O1:1|S2:|O2:0|S3:|O3:0|HR:1|HC:1|ET:|EB:=Any Other|EL:|ER:|WF:F"/>
  <p:tag name="PPACTIONTYPE3" val="Sort"/>
  <p:tag name="PPSORTSTRING3" val="SF:T|S1:+2|O1:1|S2:|O2:0|S3:|O3:0|HR:1|HC:1|ET:|EB:=Any Other|EL:|ER:|WF:F"/>
  <p:tag name="PPACTIONCOUNT" val="4"/>
  <p:tag name="PPACTIONTYPE4" val="Sort"/>
  <p:tag name="PPSORTSTRING4" val="SF:T|S1:+2|O1:1|S2:|O2:0|S3:|O3:0|HR:1|HC:1|ET:|EB:=Any Other|EL:|ER:|WF:F"/>
</p:tagLst>
</file>

<file path=ppt/tags/tag2.xml><?xml version="1.0" encoding="utf-8"?>
<p:tagLst xmlns:a="http://schemas.openxmlformats.org/drawingml/2006/main" xmlns:r="http://schemas.openxmlformats.org/officeDocument/2006/relationships" xmlns:p="http://schemas.openxmlformats.org/presentationml/2006/main">
  <p:tag name="PPOBJECTNAME" val="Stacked Bar1"/>
  <p:tag name="PPDESC" val=""/>
  <p:tag name="PPACTIONCOUNT" val="1"/>
  <p:tag name="PPACTIONTYPE1" val="Data"/>
  <p:tag name="PPDATASOURCE1" val="4"/>
  <p:tag name="PPDATATABLE1" val="2"/>
  <p:tag name="PPFILTERSTRING1" val="TBR:0|TBC:0|NDFR:0|NDFC:0|NDTR:0|NDTC:0|QT:0|BNR:1|STB:1|DA:1|DSC:1|SST:1|SSV:0|SBV:1|OSC:1|OBR:0|RSV:1|RBV:0|PRF:0|PSF:0|IB:0|SLM:0|BS:F|RH:0|TC:1|DP:-1|NIP:0|NID:0|SP:0|MN:0|SS:::|RF:00000000000000000000000000|XPR:|XPC:|LDR:|LDC:|BAR:|STC:|SA:0,0,0,0|SI:|IER:String^IncludeWithLabels|IEC:String^IncludeWithLabels^`Total0NoSort^`Detract 1-60NoSort^`Passives 7-80NoSort^`Promote 9-100NoSort^`ANY Agree0NoSort^`ANY Disagree0NoSort|SR:|SC:|SX:"/>
  <p:tag name="PPSELECTEDAREA1" val="SC:2-7|SR:17-21|DL:3"/>
  <p:tag name="PPADDMETHOD1" val="AM:5|TM:5|TC:1|TR:1"/>
  <p:tag name="PPGRIDAREAS1" val="DH:1|DC:4|DA:5|PF:91|ST:1|FC:2|LC:7|OC:96|OR:86"/>
</p:tagLst>
</file>

<file path=ppt/theme/theme1.xml><?xml version="1.0" encoding="utf-8"?>
<a:theme xmlns:a="http://schemas.openxmlformats.org/drawingml/2006/main" name="Theme1">
  <a:themeElements>
    <a:clrScheme name="Ipsos_2024_v2">
      <a:dk1>
        <a:srgbClr val="000000"/>
      </a:dk1>
      <a:lt1>
        <a:sysClr val="window" lastClr="FFFFFF"/>
      </a:lt1>
      <a:dk2>
        <a:srgbClr val="1DAFAD"/>
      </a:dk2>
      <a:lt2>
        <a:srgbClr val="103C50"/>
      </a:lt2>
      <a:accent1>
        <a:srgbClr val="121B5A"/>
      </a:accent1>
      <a:accent2>
        <a:srgbClr val="E2DA51"/>
      </a:accent2>
      <a:accent3>
        <a:srgbClr val="FF740F"/>
      </a:accent3>
      <a:accent4>
        <a:srgbClr val="452567"/>
      </a:accent4>
      <a:accent5>
        <a:srgbClr val="E50158"/>
      </a:accent5>
      <a:accent6>
        <a:srgbClr val="9FE5D8"/>
      </a:accent6>
      <a:hlink>
        <a:srgbClr val="2F469C"/>
      </a:hlink>
      <a:folHlink>
        <a:srgbClr val="84329B"/>
      </a:folHlink>
    </a:clrScheme>
    <a:fontScheme name="Ipsos General">
      <a:majorFont>
        <a:latin typeface="Barlow Semi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BF0"/>
        </a:solidFill>
        <a:ln>
          <a:noFill/>
        </a:ln>
      </a:spPr>
      <a:bodyPr rtlCol="0" anchor="t"/>
      <a:lstStyle>
        <a:defPPr algn="l">
          <a:lnSpc>
            <a:spcPct val="115000"/>
          </a:lnSpc>
          <a:spcBef>
            <a:spcPts val="400"/>
          </a:spcBef>
          <a:spcAft>
            <a:spcPts val="400"/>
          </a:spcAft>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5000"/>
          </a:lnSpc>
          <a:spcBef>
            <a:spcPts val="400"/>
          </a:spcBef>
          <a:spcAft>
            <a:spcPts val="400"/>
          </a:spcAft>
          <a:buSzPct val="100000"/>
          <a:defRPr sz="1200" dirty="0" smtClean="0"/>
        </a:defPPr>
      </a:lstStyle>
    </a:txDef>
  </a:objectDefaults>
  <a:extraClrSchemeLst/>
  <a:custClrLst>
    <a:custClr name="Green">
      <a:srgbClr val="2DB574"/>
    </a:custClr>
    <a:custClr name="Sky Blue">
      <a:srgbClr val="A5CEE3"/>
    </a:custClr>
    <a:custClr name="Lilac">
      <a:srgbClr val="E3D8F0"/>
    </a:custClr>
    <a:custClr name="Pastel Pink">
      <a:srgbClr val="FFE1EC"/>
    </a:custClr>
    <a:custClr name="Yellow Meringue">
      <a:srgbClr val="F3F0B9"/>
    </a:custClr>
    <a:custClr name="Delicate Turquoise">
      <a:srgbClr val="9FE5D8"/>
    </a:custClr>
    <a:custClr name=" -- ">
      <a:srgbClr val="FFFFFF"/>
    </a:custClr>
    <a:custClr name="Light Grey">
      <a:srgbClr val="E7EBF0"/>
    </a:custClr>
    <a:custClr name="Mid Grey">
      <a:srgbClr val="585858"/>
    </a:custClr>
  </a:custClrLst>
  <a:extLst>
    <a:ext uri="{05A4C25C-085E-4340-85A3-A5531E510DB2}">
      <thm15:themeFamily xmlns:thm15="http://schemas.microsoft.com/office/thememl/2012/main" name="Ipsos PPT template_general_EN.potx" id="{0639BD29-3AF9-4BC0-8934-64F89D6BEAAC}" vid="{4A1B49A9-9E31-486A-A386-84EBAA9463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312f79f-a37b-40b7-ba5d-7a2f6dccb259" xsi:nil="true"/>
    <lcf76f155ced4ddcb4097134ff3c332f xmlns="9484d164-3d71-40ea-88be-35a616de54f5">
      <Terms xmlns="http://schemas.microsoft.com/office/infopath/2007/PartnerControls"/>
    </lcf76f155ced4ddcb4097134ff3c332f>
    <_dlc_DocId xmlns="c312f79f-a37b-40b7-ba5d-7a2f6dccb259">CD3FS7KUTS35-1484560442-32693</_dlc_DocId>
    <_dlc_DocIdUrl xmlns="c312f79f-a37b-40b7-ba5d-7a2f6dccb259">
      <Url>https://nationalyouthcouncilireland.sharepoint.com/sites/Press/_layouts/15/DocIdRedir.aspx?ID=CD3FS7KUTS35-1484560442-32693</Url>
      <Description>CD3FS7KUTS35-1484560442-32693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8479788233AA40916FE0C72FDA3E52" ma:contentTypeVersion="18" ma:contentTypeDescription="Create a new document." ma:contentTypeScope="" ma:versionID="ab164bf70d9e15c4b0c5da8e76d42e1d">
  <xsd:schema xmlns:xsd="http://www.w3.org/2001/XMLSchema" xmlns:xs="http://www.w3.org/2001/XMLSchema" xmlns:p="http://schemas.microsoft.com/office/2006/metadata/properties" xmlns:ns2="c312f79f-a37b-40b7-ba5d-7a2f6dccb259" xmlns:ns3="9484d164-3d71-40ea-88be-35a616de54f5" targetNamespace="http://schemas.microsoft.com/office/2006/metadata/properties" ma:root="true" ma:fieldsID="5942a0d23ad71b71b1fb4fafe110d127" ns2:_="" ns3:_="">
    <xsd:import namespace="c312f79f-a37b-40b7-ba5d-7a2f6dccb259"/>
    <xsd:import namespace="9484d164-3d71-40ea-88be-35a616de54f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12f79f-a37b-40b7-ba5d-7a2f6dccb25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7185793-f667-4579-a80c-1ccf8f2807a0}" ma:internalName="TaxCatchAll" ma:showField="CatchAllData" ma:web="c312f79f-a37b-40b7-ba5d-7a2f6dccb2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484d164-3d71-40ea-88be-35a616de54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0fc5c83-a996-4245-b1cd-22308b526a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5B5E902-4BC7-427C-9F08-A9F05FEC96E4}">
  <ds:schemaRefs>
    <ds:schemaRef ds:uri="http://schemas.microsoft.com/sharepoint/v3/contenttype/forms"/>
  </ds:schemaRefs>
</ds:datastoreItem>
</file>

<file path=customXml/itemProps2.xml><?xml version="1.0" encoding="utf-8"?>
<ds:datastoreItem xmlns:ds="http://schemas.openxmlformats.org/officeDocument/2006/customXml" ds:itemID="{2785DA86-8DF5-49AF-B70F-8BA3C904063F}">
  <ds:schemaRefs>
    <ds:schemaRef ds:uri="d3c59888-d50c-439b-ad57-0cfddd5e4e6e"/>
    <ds:schemaRef ds:uri="d9a77c1d-2e8a-46ee-9b03-5891f70ba57b"/>
    <ds:schemaRef ds:uri="http://schemas.microsoft.com/office/2006/metadata/properties"/>
    <ds:schemaRef ds:uri="http://schemas.microsoft.com/office/infopath/2007/PartnerControls"/>
    <ds:schemaRef ds:uri="c312f79f-a37b-40b7-ba5d-7a2f6dccb259"/>
    <ds:schemaRef ds:uri="9484d164-3d71-40ea-88be-35a616de54f5"/>
  </ds:schemaRefs>
</ds:datastoreItem>
</file>

<file path=customXml/itemProps3.xml><?xml version="1.0" encoding="utf-8"?>
<ds:datastoreItem xmlns:ds="http://schemas.openxmlformats.org/officeDocument/2006/customXml" ds:itemID="{BE3385AC-4057-449E-AC4E-C4C8F4AB3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12f79f-a37b-40b7-ba5d-7a2f6dccb259"/>
    <ds:schemaRef ds:uri="9484d164-3d71-40ea-88be-35a616de54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3111DD6-F902-4ABA-904E-CF0E2314767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8</TotalTime>
  <Words>1614</Words>
  <Application>Microsoft Office PowerPoint</Application>
  <PresentationFormat>Widescreen</PresentationFormat>
  <Paragraphs>175</Paragraphs>
  <Slides>19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Barlow</vt:lpstr>
      <vt:lpstr>Barlow Semi Condensed ExtraBold</vt:lpstr>
      <vt:lpstr>Calibri</vt:lpstr>
      <vt:lpstr>Franklin Gothic Book</vt:lpstr>
      <vt:lpstr>HelveticaNeueLT Std Lt Cn</vt:lpstr>
      <vt:lpstr>Poppins</vt:lpstr>
      <vt:lpstr>Poppins Light</vt:lpstr>
      <vt:lpstr>Wingdings 2</vt:lpstr>
      <vt:lpstr>Theme1</vt:lpstr>
      <vt:lpstr>STATE OF OUR YOUNG NATION </vt:lpstr>
      <vt:lpstr>Research objectives</vt:lpstr>
      <vt:lpstr>A blend of innovative qualitative research followed by a robust quantitative survey </vt:lpstr>
      <vt:lpstr>Research overview</vt:lpstr>
      <vt:lpstr>Chapter 1: Understanding Ireland’s young people The priorities of young people in Ireland </vt:lpstr>
      <vt:lpstr>Chapter 1: Understanding Ireland’s young people The mental health of young people in Ireland</vt:lpstr>
      <vt:lpstr>Chapter 2: Attitudes towards living in Ireland Key issues according to young people in Ireland   </vt:lpstr>
      <vt:lpstr>Chapter 2: Attitudes towards living in Ireland Key issues according to young people in Ireland  </vt:lpstr>
      <vt:lpstr>Chapter 2: Attitudes towards living in Ireland Employment  </vt:lpstr>
      <vt:lpstr>Chapter 3: The housing challenge in Ireland   Their housing context  </vt:lpstr>
      <vt:lpstr>Chapter 3: The housing challenge in Ireland    Attitudes towards housing in Ireland  </vt:lpstr>
      <vt:lpstr>Chapter 3: The housing challenge in Ireland    Housing experiences in Ireland </vt:lpstr>
      <vt:lpstr>What are the first words that come to mind that describe how you feel about your finances?</vt:lpstr>
      <vt:lpstr>PowerPoint Presentation</vt:lpstr>
      <vt:lpstr>Chapter 4: The financial lives of young people in Ireland   Attitudes towards their finances </vt:lpstr>
      <vt:lpstr>Chapter 4: The financial lives of young people in Ireland    Financial outlook</vt:lpstr>
      <vt:lpstr>Chapter 5: Aspirations for the future  Life milestones  </vt:lpstr>
      <vt:lpstr>Chapter 5: Aspirations for the future  Looking forward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OUR YOUNG NATION</dc:title>
  <dc:creator>Niall Brennan</dc:creator>
  <cp:lastModifiedBy>DanielM</cp:lastModifiedBy>
  <cp:revision>1</cp:revision>
  <dcterms:created xsi:type="dcterms:W3CDTF">2024-04-12T11:05:57Z</dcterms:created>
  <dcterms:modified xsi:type="dcterms:W3CDTF">2024-04-15T23:39:52Z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3d9a191f-f53f-4de2-a45b-6801479a7547</vt:lpwstr>
  </property>
  <property fmtid="{D5CDD505-2E9C-101B-9397-08002B2CF9AE}" pid="4" name="ContentTypeId">
    <vt:lpwstr>0x010100D58479788233AA40916FE0C72FDA3E52</vt:lpwstr>
  </property>
</Properties>
</file>